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71"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50" d="100"/>
          <a:sy n="50" d="100"/>
        </p:scale>
        <p:origin x="1934" y="8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B8FFA6-0279-4D99-9EB2-C085A02CE404}" type="datetimeFigureOut">
              <a:rPr lang="en-US" smtClean="0"/>
              <a:t>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2B07D8-B72A-4E92-AF00-2C47F198228A}" type="slidenum">
              <a:rPr lang="en-US" smtClean="0"/>
              <a:t>‹#›</a:t>
            </a:fld>
            <a:endParaRPr lang="en-US"/>
          </a:p>
        </p:txBody>
      </p:sp>
    </p:spTree>
    <p:extLst>
      <p:ext uri="{BB962C8B-B14F-4D97-AF65-F5344CB8AC3E}">
        <p14:creationId xmlns:p14="http://schemas.microsoft.com/office/powerpoint/2010/main" val="36047439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9058444-7606-45B1-86C0-D78DCF478A6E}" type="datetime1">
              <a:rPr lang="en-US" smtClean="0"/>
              <a:t>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85ADD5-0EBF-478B-BFAD-801BC14EA930}" type="slidenum">
              <a:rPr lang="en-US" smtClean="0"/>
              <a:t>‹#›</a:t>
            </a:fld>
            <a:endParaRPr lang="en-US"/>
          </a:p>
        </p:txBody>
      </p:sp>
    </p:spTree>
    <p:extLst>
      <p:ext uri="{BB962C8B-B14F-4D97-AF65-F5344CB8AC3E}">
        <p14:creationId xmlns:p14="http://schemas.microsoft.com/office/powerpoint/2010/main" val="2194897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1F72835-44B4-4215-BF67-5B39D7AC59D6}" type="datetime1">
              <a:rPr lang="en-US" smtClean="0"/>
              <a:t>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85ADD5-0EBF-478B-BFAD-801BC14EA930}" type="slidenum">
              <a:rPr lang="en-US" smtClean="0"/>
              <a:t>‹#›</a:t>
            </a:fld>
            <a:endParaRPr lang="en-US"/>
          </a:p>
        </p:txBody>
      </p:sp>
    </p:spTree>
    <p:extLst>
      <p:ext uri="{BB962C8B-B14F-4D97-AF65-F5344CB8AC3E}">
        <p14:creationId xmlns:p14="http://schemas.microsoft.com/office/powerpoint/2010/main" val="252726176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1F72835-44B4-4215-BF67-5B39D7AC59D6}" type="datetime1">
              <a:rPr lang="en-US" smtClean="0"/>
              <a:t>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85ADD5-0EBF-478B-BFAD-801BC14EA93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0343214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1F72835-44B4-4215-BF67-5B39D7AC59D6}" type="datetime1">
              <a:rPr lang="en-US" smtClean="0"/>
              <a:t>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85ADD5-0EBF-478B-BFAD-801BC14EA930}" type="slidenum">
              <a:rPr lang="en-US" smtClean="0"/>
              <a:t>‹#›</a:t>
            </a:fld>
            <a:endParaRPr lang="en-US"/>
          </a:p>
        </p:txBody>
      </p:sp>
    </p:spTree>
    <p:extLst>
      <p:ext uri="{BB962C8B-B14F-4D97-AF65-F5344CB8AC3E}">
        <p14:creationId xmlns:p14="http://schemas.microsoft.com/office/powerpoint/2010/main" val="1816593491"/>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1F72835-44B4-4215-BF67-5B39D7AC59D6}" type="datetime1">
              <a:rPr lang="en-US" smtClean="0"/>
              <a:t>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85ADD5-0EBF-478B-BFAD-801BC14EA93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59220367"/>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1F72835-44B4-4215-BF67-5B39D7AC59D6}" type="datetime1">
              <a:rPr lang="en-US" smtClean="0"/>
              <a:t>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85ADD5-0EBF-478B-BFAD-801BC14EA930}" type="slidenum">
              <a:rPr lang="en-US" smtClean="0"/>
              <a:t>‹#›</a:t>
            </a:fld>
            <a:endParaRPr lang="en-US"/>
          </a:p>
        </p:txBody>
      </p:sp>
    </p:spTree>
    <p:extLst>
      <p:ext uri="{BB962C8B-B14F-4D97-AF65-F5344CB8AC3E}">
        <p14:creationId xmlns:p14="http://schemas.microsoft.com/office/powerpoint/2010/main" val="127090306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DE1F57-E79F-4A83-9BED-6EA47E35440E}" type="datetime1">
              <a:rPr lang="en-US" smtClean="0"/>
              <a:t>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85ADD5-0EBF-478B-BFAD-801BC14EA930}" type="slidenum">
              <a:rPr lang="en-US" smtClean="0"/>
              <a:t>‹#›</a:t>
            </a:fld>
            <a:endParaRPr lang="en-US"/>
          </a:p>
        </p:txBody>
      </p:sp>
    </p:spTree>
    <p:extLst>
      <p:ext uri="{BB962C8B-B14F-4D97-AF65-F5344CB8AC3E}">
        <p14:creationId xmlns:p14="http://schemas.microsoft.com/office/powerpoint/2010/main" val="236437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C1BE72-9026-431A-B473-635771202DD5}" type="datetime1">
              <a:rPr lang="en-US" smtClean="0"/>
              <a:t>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85ADD5-0EBF-478B-BFAD-801BC14EA930}" type="slidenum">
              <a:rPr lang="en-US" smtClean="0"/>
              <a:t>‹#›</a:t>
            </a:fld>
            <a:endParaRPr lang="en-US"/>
          </a:p>
        </p:txBody>
      </p:sp>
    </p:spTree>
    <p:extLst>
      <p:ext uri="{BB962C8B-B14F-4D97-AF65-F5344CB8AC3E}">
        <p14:creationId xmlns:p14="http://schemas.microsoft.com/office/powerpoint/2010/main" val="2827947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9C35B6-4826-4C34-A5C1-6182236D2A0E}" type="datetime1">
              <a:rPr lang="en-US" smtClean="0"/>
              <a:t>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85ADD5-0EBF-478B-BFAD-801BC14EA930}" type="slidenum">
              <a:rPr lang="en-US" smtClean="0"/>
              <a:t>‹#›</a:t>
            </a:fld>
            <a:endParaRPr lang="en-US"/>
          </a:p>
        </p:txBody>
      </p:sp>
    </p:spTree>
    <p:extLst>
      <p:ext uri="{BB962C8B-B14F-4D97-AF65-F5344CB8AC3E}">
        <p14:creationId xmlns:p14="http://schemas.microsoft.com/office/powerpoint/2010/main" val="3233761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EB03B1-59B5-4214-B253-D018B5141360}" type="datetime1">
              <a:rPr lang="en-US" smtClean="0"/>
              <a:t>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85ADD5-0EBF-478B-BFAD-801BC14EA930}" type="slidenum">
              <a:rPr lang="en-US" smtClean="0"/>
              <a:t>‹#›</a:t>
            </a:fld>
            <a:endParaRPr lang="en-US"/>
          </a:p>
        </p:txBody>
      </p:sp>
    </p:spTree>
    <p:extLst>
      <p:ext uri="{BB962C8B-B14F-4D97-AF65-F5344CB8AC3E}">
        <p14:creationId xmlns:p14="http://schemas.microsoft.com/office/powerpoint/2010/main" val="2381951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8833CB5-E5E8-428A-BB10-0A12A5DC873F}" type="datetime1">
              <a:rPr lang="en-US" smtClean="0"/>
              <a:t>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85ADD5-0EBF-478B-BFAD-801BC14EA930}" type="slidenum">
              <a:rPr lang="en-US" smtClean="0"/>
              <a:t>‹#›</a:t>
            </a:fld>
            <a:endParaRPr lang="en-US"/>
          </a:p>
        </p:txBody>
      </p:sp>
    </p:spTree>
    <p:extLst>
      <p:ext uri="{BB962C8B-B14F-4D97-AF65-F5344CB8AC3E}">
        <p14:creationId xmlns:p14="http://schemas.microsoft.com/office/powerpoint/2010/main" val="1347206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A860A27-CF31-4C16-AA90-F65A8FD719CD}" type="datetime1">
              <a:rPr lang="en-US" smtClean="0"/>
              <a:t>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85ADD5-0EBF-478B-BFAD-801BC14EA930}" type="slidenum">
              <a:rPr lang="en-US" smtClean="0"/>
              <a:t>‹#›</a:t>
            </a:fld>
            <a:endParaRPr lang="en-US"/>
          </a:p>
        </p:txBody>
      </p:sp>
    </p:spTree>
    <p:extLst>
      <p:ext uri="{BB962C8B-B14F-4D97-AF65-F5344CB8AC3E}">
        <p14:creationId xmlns:p14="http://schemas.microsoft.com/office/powerpoint/2010/main" val="2368613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82AD73-4E2C-4DF1-8FBF-722695E80643}" type="datetime1">
              <a:rPr lang="en-US" smtClean="0"/>
              <a:t>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85ADD5-0EBF-478B-BFAD-801BC14EA930}" type="slidenum">
              <a:rPr lang="en-US" smtClean="0"/>
              <a:t>‹#›</a:t>
            </a:fld>
            <a:endParaRPr lang="en-US"/>
          </a:p>
        </p:txBody>
      </p:sp>
    </p:spTree>
    <p:extLst>
      <p:ext uri="{BB962C8B-B14F-4D97-AF65-F5344CB8AC3E}">
        <p14:creationId xmlns:p14="http://schemas.microsoft.com/office/powerpoint/2010/main" val="3927305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2A9076-59E3-48B4-BCA8-CC9592BD1258}" type="datetime1">
              <a:rPr lang="en-US" smtClean="0"/>
              <a:t>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85ADD5-0EBF-478B-BFAD-801BC14EA930}" type="slidenum">
              <a:rPr lang="en-US" smtClean="0"/>
              <a:t>‹#›</a:t>
            </a:fld>
            <a:endParaRPr lang="en-US"/>
          </a:p>
        </p:txBody>
      </p:sp>
    </p:spTree>
    <p:extLst>
      <p:ext uri="{BB962C8B-B14F-4D97-AF65-F5344CB8AC3E}">
        <p14:creationId xmlns:p14="http://schemas.microsoft.com/office/powerpoint/2010/main" val="135692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9FEA7EA-AF91-48F6-83A2-685A4F8A7016}" type="datetime1">
              <a:rPr lang="en-US" smtClean="0"/>
              <a:t>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85ADD5-0EBF-478B-BFAD-801BC14EA930}" type="slidenum">
              <a:rPr lang="en-US" smtClean="0"/>
              <a:t>‹#›</a:t>
            </a:fld>
            <a:endParaRPr lang="en-US"/>
          </a:p>
        </p:txBody>
      </p:sp>
    </p:spTree>
    <p:extLst>
      <p:ext uri="{BB962C8B-B14F-4D97-AF65-F5344CB8AC3E}">
        <p14:creationId xmlns:p14="http://schemas.microsoft.com/office/powerpoint/2010/main" val="2273715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649AF6D-A7B7-4C93-B95B-1207337369EC}" type="datetime1">
              <a:rPr lang="en-US" smtClean="0"/>
              <a:t>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85ADD5-0EBF-478B-BFAD-801BC14EA930}" type="slidenum">
              <a:rPr lang="en-US" smtClean="0"/>
              <a:t>‹#›</a:t>
            </a:fld>
            <a:endParaRPr lang="en-US"/>
          </a:p>
        </p:txBody>
      </p:sp>
    </p:spTree>
    <p:extLst>
      <p:ext uri="{BB962C8B-B14F-4D97-AF65-F5344CB8AC3E}">
        <p14:creationId xmlns:p14="http://schemas.microsoft.com/office/powerpoint/2010/main" val="55465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1F72835-44B4-4215-BF67-5B39D7AC59D6}" type="datetime1">
              <a:rPr lang="en-US" smtClean="0"/>
              <a:t>1/1/2024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E85ADD5-0EBF-478B-BFAD-801BC14EA930}" type="slidenum">
              <a:rPr lang="en-US" smtClean="0"/>
              <a:t>‹#›</a:t>
            </a:fld>
            <a:endParaRPr lang="en-US"/>
          </a:p>
        </p:txBody>
      </p:sp>
    </p:spTree>
    <p:extLst>
      <p:ext uri="{BB962C8B-B14F-4D97-AF65-F5344CB8AC3E}">
        <p14:creationId xmlns:p14="http://schemas.microsoft.com/office/powerpoint/2010/main" val="93273485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g.alhatorah.org/#!Amos/7.2" TargetMode="External"/><Relationship Id="rId2" Type="http://schemas.openxmlformats.org/officeDocument/2006/relationships/hyperlink" Target="https://mg.alhatorah.org/#!Bereshit/1.14" TargetMode="Externa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mg.alhatorah.org/#!Bemidbar/28.11" TargetMode="External"/><Relationship Id="rId4" Type="http://schemas.openxmlformats.org/officeDocument/2006/relationships/hyperlink" Target="https://mg.alhatorah.org/#!Shemuel%20I/17.14" TargetMode="Externa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e-IL" dirty="0" smtClean="0"/>
              <a:t>מזל חודש שבט!</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89048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264434" y="237835"/>
            <a:ext cx="1241609" cy="1511846"/>
          </a:xfrm>
          <a:prstGeom prst="rect">
            <a:avLst/>
          </a:prstGeom>
        </p:spPr>
      </p:pic>
      <p:pic>
        <p:nvPicPr>
          <p:cNvPr id="3" name="Picture 2"/>
          <p:cNvPicPr>
            <a:picLocks noChangeAspect="1"/>
          </p:cNvPicPr>
          <p:nvPr/>
        </p:nvPicPr>
        <p:blipFill>
          <a:blip r:embed="rId3"/>
          <a:stretch>
            <a:fillRect/>
          </a:stretch>
        </p:blipFill>
        <p:spPr>
          <a:xfrm>
            <a:off x="5061776" y="506923"/>
            <a:ext cx="3096057" cy="1124107"/>
          </a:xfrm>
          <a:prstGeom prst="rect">
            <a:avLst/>
          </a:prstGeom>
        </p:spPr>
      </p:pic>
      <p:pic>
        <p:nvPicPr>
          <p:cNvPr id="4" name="Picture 3"/>
          <p:cNvPicPr>
            <a:picLocks noChangeAspect="1"/>
          </p:cNvPicPr>
          <p:nvPr/>
        </p:nvPicPr>
        <p:blipFill>
          <a:blip r:embed="rId4"/>
          <a:stretch>
            <a:fillRect/>
          </a:stretch>
        </p:blipFill>
        <p:spPr>
          <a:xfrm>
            <a:off x="3326673" y="351731"/>
            <a:ext cx="1628501" cy="1617926"/>
          </a:xfrm>
          <a:prstGeom prst="rect">
            <a:avLst/>
          </a:prstGeom>
        </p:spPr>
      </p:pic>
      <p:pic>
        <p:nvPicPr>
          <p:cNvPr id="5" name="Picture 4"/>
          <p:cNvPicPr>
            <a:picLocks noChangeAspect="1"/>
          </p:cNvPicPr>
          <p:nvPr/>
        </p:nvPicPr>
        <p:blipFill>
          <a:blip r:embed="rId5"/>
          <a:stretch>
            <a:fillRect/>
          </a:stretch>
        </p:blipFill>
        <p:spPr>
          <a:xfrm>
            <a:off x="1306286" y="351731"/>
            <a:ext cx="1774122" cy="1677621"/>
          </a:xfrm>
          <a:prstGeom prst="rect">
            <a:avLst/>
          </a:prstGeom>
        </p:spPr>
      </p:pic>
      <p:pic>
        <p:nvPicPr>
          <p:cNvPr id="6" name="Picture 5"/>
          <p:cNvPicPr>
            <a:picLocks noChangeAspect="1"/>
          </p:cNvPicPr>
          <p:nvPr/>
        </p:nvPicPr>
        <p:blipFill>
          <a:blip r:embed="rId6"/>
          <a:stretch>
            <a:fillRect/>
          </a:stretch>
        </p:blipFill>
        <p:spPr>
          <a:xfrm>
            <a:off x="7863840" y="2029353"/>
            <a:ext cx="1940976" cy="2383654"/>
          </a:xfrm>
          <a:prstGeom prst="rect">
            <a:avLst/>
          </a:prstGeom>
        </p:spPr>
      </p:pic>
      <p:sp>
        <p:nvSpPr>
          <p:cNvPr id="7" name="TextBox 6"/>
          <p:cNvSpPr txBox="1"/>
          <p:nvPr/>
        </p:nvSpPr>
        <p:spPr>
          <a:xfrm>
            <a:off x="4798424" y="2699657"/>
            <a:ext cx="2804160" cy="923330"/>
          </a:xfrm>
          <a:prstGeom prst="rect">
            <a:avLst/>
          </a:prstGeom>
          <a:noFill/>
        </p:spPr>
        <p:txBody>
          <a:bodyPr wrap="square" rtlCol="0">
            <a:spAutoFit/>
          </a:bodyPr>
          <a:lstStyle/>
          <a:p>
            <a:r>
              <a:rPr lang="he-IL" b="1" dirty="0" smtClean="0"/>
              <a:t>אף באחד בשבט נפתחים בלבות ישראל מעינות חדשים של תורה...</a:t>
            </a:r>
            <a:endParaRPr lang="en-US" b="1" dirty="0"/>
          </a:p>
        </p:txBody>
      </p:sp>
      <p:sp>
        <p:nvSpPr>
          <p:cNvPr id="8" name="Slide Number Placeholder 7"/>
          <p:cNvSpPr>
            <a:spLocks noGrp="1"/>
          </p:cNvSpPr>
          <p:nvPr>
            <p:ph type="sldNum" sz="quarter" idx="12"/>
          </p:nvPr>
        </p:nvSpPr>
        <p:spPr/>
        <p:txBody>
          <a:bodyPr/>
          <a:lstStyle/>
          <a:p>
            <a:fld id="{8E85ADD5-0EBF-478B-BFAD-801BC14EA930}" type="slidenum">
              <a:rPr lang="en-US" smtClean="0"/>
              <a:t>10</a:t>
            </a:fld>
            <a:endParaRPr lang="en-US"/>
          </a:p>
        </p:txBody>
      </p:sp>
    </p:spTree>
    <p:extLst>
      <p:ext uri="{BB962C8B-B14F-4D97-AF65-F5344CB8AC3E}">
        <p14:creationId xmlns:p14="http://schemas.microsoft.com/office/powerpoint/2010/main" val="11710116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1554" y="5050971"/>
            <a:ext cx="2464526" cy="1419498"/>
          </a:xfrm>
          <a:prstGeom prst="rect">
            <a:avLst/>
          </a:prstGeom>
          <a:noFill/>
        </p:spPr>
        <p:txBody>
          <a:bodyPr wrap="square" rtlCol="0">
            <a:spAutoFit/>
          </a:bodyPr>
          <a:lstStyle/>
          <a:p>
            <a:endParaRPr lang="en-US" dirty="0"/>
          </a:p>
        </p:txBody>
      </p:sp>
      <p:pic>
        <p:nvPicPr>
          <p:cNvPr id="3" name="Picture 2"/>
          <p:cNvPicPr>
            <a:picLocks noChangeAspect="1"/>
          </p:cNvPicPr>
          <p:nvPr/>
        </p:nvPicPr>
        <p:blipFill>
          <a:blip r:embed="rId2"/>
          <a:stretch>
            <a:fillRect/>
          </a:stretch>
        </p:blipFill>
        <p:spPr>
          <a:xfrm>
            <a:off x="618309" y="5050971"/>
            <a:ext cx="2473946" cy="1367771"/>
          </a:xfrm>
          <a:prstGeom prst="rect">
            <a:avLst/>
          </a:prstGeom>
        </p:spPr>
      </p:pic>
      <p:sp>
        <p:nvSpPr>
          <p:cNvPr id="4" name="TextBox 3"/>
          <p:cNvSpPr txBox="1"/>
          <p:nvPr/>
        </p:nvSpPr>
        <p:spPr>
          <a:xfrm>
            <a:off x="1194619" y="1371600"/>
            <a:ext cx="8259097" cy="584775"/>
          </a:xfrm>
          <a:prstGeom prst="rect">
            <a:avLst/>
          </a:prstGeom>
          <a:noFill/>
        </p:spPr>
        <p:txBody>
          <a:bodyPr wrap="square" rtlCol="0">
            <a:spAutoFit/>
          </a:bodyPr>
          <a:lstStyle/>
          <a:p>
            <a:pPr algn="ctr"/>
            <a:r>
              <a:rPr lang="he-IL" sz="3200" b="1" dirty="0" smtClean="0"/>
              <a:t>יזל מים מדליו...</a:t>
            </a:r>
            <a:r>
              <a:rPr lang="he-IL" sz="1400" dirty="0" smtClean="0"/>
              <a:t>במדבר כד:ז</a:t>
            </a:r>
            <a:endParaRPr lang="en-US" sz="3200" b="1" dirty="0"/>
          </a:p>
        </p:txBody>
      </p:sp>
      <p:sp>
        <p:nvSpPr>
          <p:cNvPr id="5" name="TextBox 4"/>
          <p:cNvSpPr txBox="1"/>
          <p:nvPr/>
        </p:nvSpPr>
        <p:spPr>
          <a:xfrm>
            <a:off x="2005781" y="2507226"/>
            <a:ext cx="4336025" cy="646331"/>
          </a:xfrm>
          <a:prstGeom prst="rect">
            <a:avLst/>
          </a:prstGeom>
          <a:noFill/>
        </p:spPr>
        <p:txBody>
          <a:bodyPr wrap="square" rtlCol="0">
            <a:spAutoFit/>
          </a:bodyPr>
          <a:lstStyle/>
          <a:p>
            <a:r>
              <a:rPr lang="en-US" dirty="0" smtClean="0"/>
              <a:t>THE WATER WILL STREAM FROM ITS BUCKETS…</a:t>
            </a:r>
            <a:endParaRPr lang="en-US" dirty="0"/>
          </a:p>
        </p:txBody>
      </p:sp>
      <p:pic>
        <p:nvPicPr>
          <p:cNvPr id="6" name="Picture 5"/>
          <p:cNvPicPr>
            <a:picLocks noChangeAspect="1"/>
          </p:cNvPicPr>
          <p:nvPr/>
        </p:nvPicPr>
        <p:blipFill>
          <a:blip r:embed="rId3"/>
          <a:stretch>
            <a:fillRect/>
          </a:stretch>
        </p:blipFill>
        <p:spPr>
          <a:xfrm>
            <a:off x="5383161" y="3153557"/>
            <a:ext cx="3054437" cy="2554621"/>
          </a:xfrm>
          <a:prstGeom prst="rect">
            <a:avLst/>
          </a:prstGeom>
        </p:spPr>
      </p:pic>
      <p:sp>
        <p:nvSpPr>
          <p:cNvPr id="7" name="Slide Number Placeholder 6"/>
          <p:cNvSpPr>
            <a:spLocks noGrp="1"/>
          </p:cNvSpPr>
          <p:nvPr>
            <p:ph type="sldNum" sz="quarter" idx="12"/>
          </p:nvPr>
        </p:nvSpPr>
        <p:spPr/>
        <p:txBody>
          <a:bodyPr/>
          <a:lstStyle/>
          <a:p>
            <a:fld id="{8E85ADD5-0EBF-478B-BFAD-801BC14EA930}" type="slidenum">
              <a:rPr lang="en-US" smtClean="0"/>
              <a:t>11</a:t>
            </a:fld>
            <a:endParaRPr lang="en-US"/>
          </a:p>
        </p:txBody>
      </p:sp>
    </p:spTree>
    <p:extLst>
      <p:ext uri="{BB962C8B-B14F-4D97-AF65-F5344CB8AC3E}">
        <p14:creationId xmlns:p14="http://schemas.microsoft.com/office/powerpoint/2010/main" val="20694899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22953" y="4313903"/>
            <a:ext cx="2391109" cy="1667108"/>
          </a:xfrm>
          <a:prstGeom prst="rect">
            <a:avLst/>
          </a:prstGeom>
        </p:spPr>
      </p:pic>
      <p:sp>
        <p:nvSpPr>
          <p:cNvPr id="3" name="Rectangle 2"/>
          <p:cNvSpPr/>
          <p:nvPr/>
        </p:nvSpPr>
        <p:spPr>
          <a:xfrm>
            <a:off x="241109" y="1286240"/>
            <a:ext cx="9297738" cy="523220"/>
          </a:xfrm>
          <a:prstGeom prst="rect">
            <a:avLst/>
          </a:prstGeom>
        </p:spPr>
        <p:txBody>
          <a:bodyPr wrap="none">
            <a:spAutoFit/>
          </a:bodyPr>
          <a:lstStyle/>
          <a:p>
            <a:pPr rtl="1"/>
            <a:r>
              <a:rPr lang="he-IL" sz="2800" b="1" dirty="0" smtClean="0"/>
              <a:t>הזהרו בבני עניים שמהם תצא תורה שנאמר יזל מים מדליו, </a:t>
            </a:r>
            <a:endParaRPr lang="he-IL" sz="2800" b="1" dirty="0"/>
          </a:p>
        </p:txBody>
      </p:sp>
      <p:sp>
        <p:nvSpPr>
          <p:cNvPr id="4" name="Rectangle 3"/>
          <p:cNvSpPr/>
          <p:nvPr/>
        </p:nvSpPr>
        <p:spPr>
          <a:xfrm>
            <a:off x="381181" y="1979414"/>
            <a:ext cx="3291478" cy="369332"/>
          </a:xfrm>
          <a:prstGeom prst="rect">
            <a:avLst/>
          </a:prstGeom>
        </p:spPr>
        <p:txBody>
          <a:bodyPr wrap="none">
            <a:spAutoFit/>
          </a:bodyPr>
          <a:lstStyle/>
          <a:p>
            <a:pPr rtl="1"/>
            <a:r>
              <a:rPr lang="fi-FI" dirty="0" smtClean="0"/>
              <a:t>Yalkut Shimoni on Torah 771:8</a:t>
            </a:r>
            <a:endParaRPr lang="fi-FI" dirty="0"/>
          </a:p>
        </p:txBody>
      </p:sp>
      <p:pic>
        <p:nvPicPr>
          <p:cNvPr id="5" name="Picture 4"/>
          <p:cNvPicPr>
            <a:picLocks noChangeAspect="1"/>
          </p:cNvPicPr>
          <p:nvPr/>
        </p:nvPicPr>
        <p:blipFill>
          <a:blip r:embed="rId3"/>
          <a:stretch>
            <a:fillRect/>
          </a:stretch>
        </p:blipFill>
        <p:spPr>
          <a:xfrm>
            <a:off x="6949440" y="2532542"/>
            <a:ext cx="1367883" cy="1665603"/>
          </a:xfrm>
          <a:prstGeom prst="rect">
            <a:avLst/>
          </a:prstGeom>
        </p:spPr>
      </p:pic>
      <p:sp>
        <p:nvSpPr>
          <p:cNvPr id="6" name="TextBox 5"/>
          <p:cNvSpPr txBox="1"/>
          <p:nvPr/>
        </p:nvSpPr>
        <p:spPr>
          <a:xfrm>
            <a:off x="6370320" y="3045303"/>
            <a:ext cx="579120" cy="1015663"/>
          </a:xfrm>
          <a:prstGeom prst="rect">
            <a:avLst/>
          </a:prstGeom>
          <a:noFill/>
        </p:spPr>
        <p:txBody>
          <a:bodyPr wrap="square" rtlCol="0">
            <a:spAutoFit/>
          </a:bodyPr>
          <a:lstStyle/>
          <a:p>
            <a:r>
              <a:rPr lang="he-IL" sz="6000" b="1" dirty="0" smtClean="0"/>
              <a:t>=</a:t>
            </a:r>
            <a:endParaRPr lang="en-US" sz="6000" b="1" dirty="0"/>
          </a:p>
        </p:txBody>
      </p:sp>
      <p:sp>
        <p:nvSpPr>
          <p:cNvPr id="7" name="TextBox 6"/>
          <p:cNvSpPr txBox="1"/>
          <p:nvPr/>
        </p:nvSpPr>
        <p:spPr>
          <a:xfrm>
            <a:off x="4328160" y="3215640"/>
            <a:ext cx="1737360" cy="769441"/>
          </a:xfrm>
          <a:prstGeom prst="rect">
            <a:avLst/>
          </a:prstGeom>
          <a:noFill/>
        </p:spPr>
        <p:txBody>
          <a:bodyPr wrap="square" rtlCol="0">
            <a:spAutoFit/>
          </a:bodyPr>
          <a:lstStyle/>
          <a:p>
            <a:pPr algn="r"/>
            <a:r>
              <a:rPr lang="he-IL" sz="4400" b="1" dirty="0" smtClean="0"/>
              <a:t>עני</a:t>
            </a:r>
            <a:endParaRPr lang="en-US" sz="4400" b="1" dirty="0"/>
          </a:p>
        </p:txBody>
      </p:sp>
      <p:sp>
        <p:nvSpPr>
          <p:cNvPr id="8" name="Slide Number Placeholder 7"/>
          <p:cNvSpPr>
            <a:spLocks noGrp="1"/>
          </p:cNvSpPr>
          <p:nvPr>
            <p:ph type="sldNum" sz="quarter" idx="12"/>
          </p:nvPr>
        </p:nvSpPr>
        <p:spPr/>
        <p:txBody>
          <a:bodyPr/>
          <a:lstStyle/>
          <a:p>
            <a:fld id="{8E85ADD5-0EBF-478B-BFAD-801BC14EA930}" type="slidenum">
              <a:rPr lang="en-US" smtClean="0"/>
              <a:t>12</a:t>
            </a:fld>
            <a:endParaRPr lang="en-US"/>
          </a:p>
        </p:txBody>
      </p:sp>
    </p:spTree>
    <p:extLst>
      <p:ext uri="{BB962C8B-B14F-4D97-AF65-F5344CB8AC3E}">
        <p14:creationId xmlns:p14="http://schemas.microsoft.com/office/powerpoint/2010/main" val="19383232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522185" y="1389543"/>
            <a:ext cx="1962778" cy="2389978"/>
          </a:xfrm>
          <a:prstGeom prst="rect">
            <a:avLst/>
          </a:prstGeom>
        </p:spPr>
      </p:pic>
      <p:pic>
        <p:nvPicPr>
          <p:cNvPr id="3" name="Picture 2"/>
          <p:cNvPicPr>
            <a:picLocks noChangeAspect="1"/>
          </p:cNvPicPr>
          <p:nvPr/>
        </p:nvPicPr>
        <p:blipFill>
          <a:blip r:embed="rId3"/>
          <a:stretch>
            <a:fillRect/>
          </a:stretch>
        </p:blipFill>
        <p:spPr>
          <a:xfrm>
            <a:off x="2682239" y="1389544"/>
            <a:ext cx="2161237" cy="2655638"/>
          </a:xfrm>
          <a:prstGeom prst="rect">
            <a:avLst/>
          </a:prstGeom>
        </p:spPr>
      </p:pic>
      <p:sp>
        <p:nvSpPr>
          <p:cNvPr id="4" name="TextBox 3"/>
          <p:cNvSpPr txBox="1"/>
          <p:nvPr/>
        </p:nvSpPr>
        <p:spPr>
          <a:xfrm>
            <a:off x="4843476" y="2348031"/>
            <a:ext cx="1280160" cy="923330"/>
          </a:xfrm>
          <a:prstGeom prst="rect">
            <a:avLst/>
          </a:prstGeom>
          <a:noFill/>
        </p:spPr>
        <p:txBody>
          <a:bodyPr wrap="square" rtlCol="0">
            <a:spAutoFit/>
          </a:bodyPr>
          <a:lstStyle/>
          <a:p>
            <a:pPr algn="ctr"/>
            <a:r>
              <a:rPr lang="en-US" sz="5400" b="1" dirty="0" smtClean="0"/>
              <a:t>vs</a:t>
            </a:r>
            <a:endParaRPr lang="en-US" sz="5400" b="1" dirty="0"/>
          </a:p>
        </p:txBody>
      </p:sp>
      <p:sp>
        <p:nvSpPr>
          <p:cNvPr id="5" name="TextBox 4"/>
          <p:cNvSpPr txBox="1"/>
          <p:nvPr/>
        </p:nvSpPr>
        <p:spPr>
          <a:xfrm>
            <a:off x="2895600" y="4532268"/>
            <a:ext cx="5471160" cy="707886"/>
          </a:xfrm>
          <a:prstGeom prst="rect">
            <a:avLst/>
          </a:prstGeom>
          <a:noFill/>
        </p:spPr>
        <p:txBody>
          <a:bodyPr wrap="square" rtlCol="0">
            <a:spAutoFit/>
          </a:bodyPr>
          <a:lstStyle/>
          <a:p>
            <a:pPr algn="ctr"/>
            <a:r>
              <a:rPr lang="he-IL" sz="4000" b="1" dirty="0" smtClean="0"/>
              <a:t>דלי זה משה</a:t>
            </a:r>
            <a:endParaRPr lang="en-US" sz="4000" b="1" dirty="0"/>
          </a:p>
        </p:txBody>
      </p:sp>
      <p:sp>
        <p:nvSpPr>
          <p:cNvPr id="6" name="TextBox 5"/>
          <p:cNvSpPr txBox="1"/>
          <p:nvPr/>
        </p:nvSpPr>
        <p:spPr>
          <a:xfrm>
            <a:off x="3164233" y="5240154"/>
            <a:ext cx="1767839" cy="369332"/>
          </a:xfrm>
          <a:prstGeom prst="rect">
            <a:avLst/>
          </a:prstGeom>
          <a:noFill/>
        </p:spPr>
        <p:txBody>
          <a:bodyPr wrap="square" rtlCol="0">
            <a:spAutoFit/>
          </a:bodyPr>
          <a:lstStyle/>
          <a:p>
            <a:r>
              <a:rPr lang="he-IL" dirty="0" smtClean="0"/>
              <a:t>אסתר רבה ז:יא</a:t>
            </a:r>
            <a:endParaRPr lang="en-US" dirty="0"/>
          </a:p>
        </p:txBody>
      </p:sp>
      <p:pic>
        <p:nvPicPr>
          <p:cNvPr id="8" name="Picture 7"/>
          <p:cNvPicPr>
            <a:picLocks noChangeAspect="1"/>
          </p:cNvPicPr>
          <p:nvPr/>
        </p:nvPicPr>
        <p:blipFill>
          <a:blip r:embed="rId4"/>
          <a:stretch>
            <a:fillRect/>
          </a:stretch>
        </p:blipFill>
        <p:spPr>
          <a:xfrm>
            <a:off x="208293" y="5240154"/>
            <a:ext cx="2473946" cy="1367771"/>
          </a:xfrm>
          <a:prstGeom prst="rect">
            <a:avLst/>
          </a:prstGeom>
        </p:spPr>
      </p:pic>
      <p:sp>
        <p:nvSpPr>
          <p:cNvPr id="9" name="Slide Number Placeholder 8"/>
          <p:cNvSpPr>
            <a:spLocks noGrp="1"/>
          </p:cNvSpPr>
          <p:nvPr>
            <p:ph type="sldNum" sz="quarter" idx="12"/>
          </p:nvPr>
        </p:nvSpPr>
        <p:spPr/>
        <p:txBody>
          <a:bodyPr/>
          <a:lstStyle/>
          <a:p>
            <a:fld id="{8E85ADD5-0EBF-478B-BFAD-801BC14EA930}" type="slidenum">
              <a:rPr lang="en-US" smtClean="0"/>
              <a:t>13</a:t>
            </a:fld>
            <a:endParaRPr lang="en-US"/>
          </a:p>
        </p:txBody>
      </p:sp>
    </p:spTree>
    <p:extLst>
      <p:ext uri="{BB962C8B-B14F-4D97-AF65-F5344CB8AC3E}">
        <p14:creationId xmlns:p14="http://schemas.microsoft.com/office/powerpoint/2010/main" val="16037180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21592" y="910136"/>
            <a:ext cx="8321974" cy="1878784"/>
          </a:xfrm>
          <a:prstGeom prst="rect">
            <a:avLst/>
          </a:prstGeom>
        </p:spPr>
      </p:pic>
      <p:pic>
        <p:nvPicPr>
          <p:cNvPr id="3" name="Picture 2"/>
          <p:cNvPicPr>
            <a:picLocks noChangeAspect="1"/>
          </p:cNvPicPr>
          <p:nvPr/>
        </p:nvPicPr>
        <p:blipFill>
          <a:blip r:embed="rId3"/>
          <a:stretch>
            <a:fillRect/>
          </a:stretch>
        </p:blipFill>
        <p:spPr>
          <a:xfrm>
            <a:off x="1282697" y="2561943"/>
            <a:ext cx="8160869" cy="1235465"/>
          </a:xfrm>
          <a:prstGeom prst="rect">
            <a:avLst/>
          </a:prstGeom>
        </p:spPr>
      </p:pic>
      <p:pic>
        <p:nvPicPr>
          <p:cNvPr id="4" name="Picture 3"/>
          <p:cNvPicPr>
            <a:picLocks noChangeAspect="1"/>
          </p:cNvPicPr>
          <p:nvPr/>
        </p:nvPicPr>
        <p:blipFill>
          <a:blip r:embed="rId4"/>
          <a:stretch>
            <a:fillRect/>
          </a:stretch>
        </p:blipFill>
        <p:spPr>
          <a:xfrm>
            <a:off x="208293" y="5240154"/>
            <a:ext cx="2473946" cy="1367771"/>
          </a:xfrm>
          <a:prstGeom prst="rect">
            <a:avLst/>
          </a:prstGeom>
        </p:spPr>
      </p:pic>
      <p:sp>
        <p:nvSpPr>
          <p:cNvPr id="5" name="Slide Number Placeholder 4"/>
          <p:cNvSpPr>
            <a:spLocks noGrp="1"/>
          </p:cNvSpPr>
          <p:nvPr>
            <p:ph type="sldNum" sz="quarter" idx="12"/>
          </p:nvPr>
        </p:nvSpPr>
        <p:spPr/>
        <p:txBody>
          <a:bodyPr/>
          <a:lstStyle/>
          <a:p>
            <a:fld id="{8E85ADD5-0EBF-478B-BFAD-801BC14EA930}" type="slidenum">
              <a:rPr lang="en-US" smtClean="0"/>
              <a:t>14</a:t>
            </a:fld>
            <a:endParaRPr lang="en-US"/>
          </a:p>
        </p:txBody>
      </p:sp>
    </p:spTree>
    <p:extLst>
      <p:ext uri="{BB962C8B-B14F-4D97-AF65-F5344CB8AC3E}">
        <p14:creationId xmlns:p14="http://schemas.microsoft.com/office/powerpoint/2010/main" val="6444829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95319" y="5322958"/>
            <a:ext cx="2473946" cy="1367771"/>
          </a:xfrm>
          <a:prstGeom prst="rect">
            <a:avLst/>
          </a:prstGeom>
        </p:spPr>
      </p:pic>
      <p:sp>
        <p:nvSpPr>
          <p:cNvPr id="3" name="Rectangle 2"/>
          <p:cNvSpPr/>
          <p:nvPr/>
        </p:nvSpPr>
        <p:spPr>
          <a:xfrm>
            <a:off x="2194560" y="1414195"/>
            <a:ext cx="6797040" cy="1077218"/>
          </a:xfrm>
          <a:prstGeom prst="rect">
            <a:avLst/>
          </a:prstGeom>
        </p:spPr>
        <p:txBody>
          <a:bodyPr wrap="square">
            <a:spAutoFit/>
          </a:bodyPr>
          <a:lstStyle/>
          <a:p>
            <a:r>
              <a:rPr lang="en-US" sz="3200" b="1" dirty="0" err="1" smtClean="0"/>
              <a:t>וְהָא</a:t>
            </a:r>
            <a:r>
              <a:rPr lang="en-US" sz="3200" b="1" dirty="0" smtClean="0"/>
              <a:t>ִ֥</a:t>
            </a:r>
            <a:r>
              <a:rPr lang="en-US" sz="3200" b="1" dirty="0" err="1" smtClean="0"/>
              <a:t>יש</a:t>
            </a:r>
            <a:r>
              <a:rPr lang="en-US" sz="3200" b="1" dirty="0" smtClean="0"/>
              <a:t>ׁ </a:t>
            </a:r>
            <a:r>
              <a:rPr lang="en-US" sz="3200" b="1" dirty="0" err="1" smtClean="0"/>
              <a:t>מֹש</a:t>
            </a:r>
            <a:r>
              <a:rPr lang="en-US" sz="3200" b="1" dirty="0" smtClean="0"/>
              <a:t>ֶׁ֖ה </a:t>
            </a:r>
            <a:r>
              <a:rPr lang="en-US" sz="3200" b="1" dirty="0" err="1" smtClean="0"/>
              <a:t>עָנ</a:t>
            </a:r>
            <a:r>
              <a:rPr lang="en-US" sz="3200" b="1" dirty="0" smtClean="0"/>
              <a:t>ָ֣ו </a:t>
            </a:r>
            <a:r>
              <a:rPr lang="en-US" sz="3200" b="1" dirty="0" err="1" smtClean="0"/>
              <a:t>מְא</a:t>
            </a:r>
            <a:r>
              <a:rPr lang="en-US" sz="3200" b="1" dirty="0" smtClean="0"/>
              <a:t>ֹ֑ד </a:t>
            </a:r>
            <a:r>
              <a:rPr lang="en-US" sz="3200" b="1" dirty="0" err="1" smtClean="0"/>
              <a:t>מִכ</a:t>
            </a:r>
            <a:r>
              <a:rPr lang="en-US" sz="3200" b="1" dirty="0" smtClean="0"/>
              <a:t>ֹּל֙ הָֽ</a:t>
            </a:r>
            <a:r>
              <a:rPr lang="en-US" sz="3200" b="1" dirty="0" err="1" smtClean="0"/>
              <a:t>אָד</a:t>
            </a:r>
            <a:r>
              <a:rPr lang="en-US" sz="3200" b="1" dirty="0" smtClean="0"/>
              <a:t>ָ֔ם </a:t>
            </a:r>
            <a:r>
              <a:rPr lang="en-US" sz="3200" b="1" dirty="0" err="1" smtClean="0"/>
              <a:t>אֲש</a:t>
            </a:r>
            <a:r>
              <a:rPr lang="en-US" sz="3200" b="1" dirty="0" smtClean="0"/>
              <a:t>ֶׁ֖ר </a:t>
            </a:r>
            <a:r>
              <a:rPr lang="en-US" sz="3200" b="1" dirty="0" err="1" smtClean="0"/>
              <a:t>עַל</a:t>
            </a:r>
            <a:r>
              <a:rPr lang="en-US" sz="3200" b="1" dirty="0" smtClean="0"/>
              <a:t>⁠־פְּנֵ֥י </a:t>
            </a:r>
            <a:r>
              <a:rPr lang="en-US" sz="3200" b="1" dirty="0" err="1" smtClean="0"/>
              <a:t>הָאֲדָמ</a:t>
            </a:r>
            <a:r>
              <a:rPr lang="en-US" sz="3200" b="1" dirty="0" smtClean="0"/>
              <a:t>ָֽה</a:t>
            </a:r>
            <a:endParaRPr lang="en-US" sz="3200" b="1" dirty="0"/>
          </a:p>
        </p:txBody>
      </p:sp>
      <p:sp>
        <p:nvSpPr>
          <p:cNvPr id="4" name="Rectangle 3"/>
          <p:cNvSpPr/>
          <p:nvPr/>
        </p:nvSpPr>
        <p:spPr>
          <a:xfrm>
            <a:off x="1765306" y="2491413"/>
            <a:ext cx="1290738" cy="369332"/>
          </a:xfrm>
          <a:prstGeom prst="rect">
            <a:avLst/>
          </a:prstGeom>
        </p:spPr>
        <p:txBody>
          <a:bodyPr wrap="none">
            <a:spAutoFit/>
          </a:bodyPr>
          <a:lstStyle/>
          <a:p>
            <a:r>
              <a:rPr lang="en-US" dirty="0" err="1" smtClean="0"/>
              <a:t>במדבר</a:t>
            </a:r>
            <a:r>
              <a:rPr lang="en-US" dirty="0" smtClean="0"/>
              <a:t> "ב:ג'</a:t>
            </a:r>
            <a:endParaRPr lang="en-US" sz="2400" b="1" dirty="0" smtClean="0"/>
          </a:p>
        </p:txBody>
      </p:sp>
      <p:sp>
        <p:nvSpPr>
          <p:cNvPr id="5" name="TextBox 4"/>
          <p:cNvSpPr txBox="1"/>
          <p:nvPr/>
        </p:nvSpPr>
        <p:spPr>
          <a:xfrm>
            <a:off x="528333" y="2860745"/>
            <a:ext cx="8844268" cy="2523768"/>
          </a:xfrm>
          <a:prstGeom prst="rect">
            <a:avLst/>
          </a:prstGeom>
          <a:noFill/>
        </p:spPr>
        <p:txBody>
          <a:bodyPr wrap="square" rtlCol="0">
            <a:spAutoFit/>
          </a:bodyPr>
          <a:lstStyle/>
          <a:p>
            <a:r>
              <a:rPr lang="he-IL" sz="2800" b="1" dirty="0" smtClean="0"/>
              <a:t>הכניעה אמיתיות להשי"ת הוא דלי להמשיך המים מבאר מים חיים</a:t>
            </a:r>
          </a:p>
          <a:p>
            <a:endParaRPr lang="he-IL" sz="2800" b="1" dirty="0" smtClean="0"/>
          </a:p>
          <a:p>
            <a:r>
              <a:rPr lang="he-IL" sz="2800" b="1" dirty="0" smtClean="0"/>
              <a:t>מָה מַיִם מַנִּיחִין מָקוֹם גָּבוֹהַּ וְהוֹלְכִין לְמָקוֹם נָמוּךְ, אַף דִּבְרֵי תוֹרָה אֵין מִתְקַיְּימִין אֶלָּא בְּמִי שֶׁדַּעְתּוֹ שְׁפָלָה</a:t>
            </a:r>
          </a:p>
          <a:p>
            <a:r>
              <a:rPr lang="he-IL" dirty="0" smtClean="0"/>
              <a:t>תענית ז.</a:t>
            </a:r>
            <a:endParaRPr lang="en-US" dirty="0"/>
          </a:p>
        </p:txBody>
      </p:sp>
      <p:sp>
        <p:nvSpPr>
          <p:cNvPr id="6" name="Slide Number Placeholder 5"/>
          <p:cNvSpPr>
            <a:spLocks noGrp="1"/>
          </p:cNvSpPr>
          <p:nvPr>
            <p:ph type="sldNum" sz="quarter" idx="12"/>
          </p:nvPr>
        </p:nvSpPr>
        <p:spPr/>
        <p:txBody>
          <a:bodyPr/>
          <a:lstStyle/>
          <a:p>
            <a:fld id="{8E85ADD5-0EBF-478B-BFAD-801BC14EA930}" type="slidenum">
              <a:rPr lang="en-US" smtClean="0"/>
              <a:t>15</a:t>
            </a:fld>
            <a:endParaRPr lang="en-US"/>
          </a:p>
        </p:txBody>
      </p:sp>
    </p:spTree>
    <p:extLst>
      <p:ext uri="{BB962C8B-B14F-4D97-AF65-F5344CB8AC3E}">
        <p14:creationId xmlns:p14="http://schemas.microsoft.com/office/powerpoint/2010/main" val="2244526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728442" y="2352525"/>
            <a:ext cx="6735115" cy="2152950"/>
          </a:xfrm>
          <a:prstGeom prst="rect">
            <a:avLst/>
          </a:prstGeom>
        </p:spPr>
      </p:pic>
      <p:pic>
        <p:nvPicPr>
          <p:cNvPr id="3" name="Picture 2"/>
          <p:cNvPicPr>
            <a:picLocks noChangeAspect="1"/>
          </p:cNvPicPr>
          <p:nvPr/>
        </p:nvPicPr>
        <p:blipFill>
          <a:blip r:embed="rId2"/>
          <a:stretch>
            <a:fillRect/>
          </a:stretch>
        </p:blipFill>
        <p:spPr>
          <a:xfrm>
            <a:off x="1528516" y="2072640"/>
            <a:ext cx="8087441" cy="2585235"/>
          </a:xfrm>
          <a:prstGeom prst="rect">
            <a:avLst/>
          </a:prstGeom>
        </p:spPr>
      </p:pic>
      <p:pic>
        <p:nvPicPr>
          <p:cNvPr id="4" name="Picture 3"/>
          <p:cNvPicPr>
            <a:picLocks noChangeAspect="1"/>
          </p:cNvPicPr>
          <p:nvPr/>
        </p:nvPicPr>
        <p:blipFill>
          <a:blip r:embed="rId3"/>
          <a:stretch>
            <a:fillRect/>
          </a:stretch>
        </p:blipFill>
        <p:spPr>
          <a:xfrm>
            <a:off x="208293" y="5240154"/>
            <a:ext cx="2473946" cy="1367771"/>
          </a:xfrm>
          <a:prstGeom prst="rect">
            <a:avLst/>
          </a:prstGeom>
        </p:spPr>
      </p:pic>
      <p:sp>
        <p:nvSpPr>
          <p:cNvPr id="5" name="Slide Number Placeholder 4"/>
          <p:cNvSpPr>
            <a:spLocks noGrp="1"/>
          </p:cNvSpPr>
          <p:nvPr>
            <p:ph type="sldNum" sz="quarter" idx="12"/>
          </p:nvPr>
        </p:nvSpPr>
        <p:spPr/>
        <p:txBody>
          <a:bodyPr/>
          <a:lstStyle/>
          <a:p>
            <a:fld id="{8E85ADD5-0EBF-478B-BFAD-801BC14EA930}" type="slidenum">
              <a:rPr lang="en-US" smtClean="0"/>
              <a:t>16</a:t>
            </a:fld>
            <a:endParaRPr lang="en-US"/>
          </a:p>
        </p:txBody>
      </p:sp>
    </p:spTree>
    <p:extLst>
      <p:ext uri="{BB962C8B-B14F-4D97-AF65-F5344CB8AC3E}">
        <p14:creationId xmlns:p14="http://schemas.microsoft.com/office/powerpoint/2010/main" val="18765690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08293" y="5240154"/>
            <a:ext cx="2473946" cy="1367771"/>
          </a:xfrm>
          <a:prstGeom prst="rect">
            <a:avLst/>
          </a:prstGeom>
        </p:spPr>
      </p:pic>
      <p:pic>
        <p:nvPicPr>
          <p:cNvPr id="3" name="Picture 2"/>
          <p:cNvPicPr>
            <a:picLocks noChangeAspect="1"/>
          </p:cNvPicPr>
          <p:nvPr/>
        </p:nvPicPr>
        <p:blipFill>
          <a:blip r:embed="rId3"/>
          <a:stretch>
            <a:fillRect/>
          </a:stretch>
        </p:blipFill>
        <p:spPr>
          <a:xfrm>
            <a:off x="7334793" y="869891"/>
            <a:ext cx="1628501" cy="1617926"/>
          </a:xfrm>
          <a:prstGeom prst="rect">
            <a:avLst/>
          </a:prstGeom>
        </p:spPr>
      </p:pic>
      <p:sp>
        <p:nvSpPr>
          <p:cNvPr id="4" name="TextBox 3"/>
          <p:cNvSpPr txBox="1"/>
          <p:nvPr/>
        </p:nvSpPr>
        <p:spPr>
          <a:xfrm>
            <a:off x="2192026" y="1309522"/>
            <a:ext cx="5488934" cy="584775"/>
          </a:xfrm>
          <a:prstGeom prst="rect">
            <a:avLst/>
          </a:prstGeom>
          <a:noFill/>
        </p:spPr>
        <p:txBody>
          <a:bodyPr wrap="square" rtlCol="0">
            <a:spAutoFit/>
          </a:bodyPr>
          <a:lstStyle/>
          <a:p>
            <a:r>
              <a:rPr lang="he-IL" sz="3200" b="1" dirty="0" smtClean="0"/>
              <a:t>הרוצה להחכים ידרים</a:t>
            </a:r>
            <a:endParaRPr lang="en-US" sz="3200" b="1" dirty="0"/>
          </a:p>
        </p:txBody>
      </p:sp>
      <p:sp>
        <p:nvSpPr>
          <p:cNvPr id="5" name="TextBox 4"/>
          <p:cNvSpPr txBox="1"/>
          <p:nvPr/>
        </p:nvSpPr>
        <p:spPr>
          <a:xfrm>
            <a:off x="883920" y="1894422"/>
            <a:ext cx="1941304" cy="369332"/>
          </a:xfrm>
          <a:prstGeom prst="rect">
            <a:avLst/>
          </a:prstGeom>
          <a:noFill/>
        </p:spPr>
        <p:txBody>
          <a:bodyPr wrap="square" rtlCol="0">
            <a:spAutoFit/>
          </a:bodyPr>
          <a:lstStyle/>
          <a:p>
            <a:r>
              <a:rPr lang="he-IL" dirty="0" smtClean="0"/>
              <a:t>בבא בתרא כה:</a:t>
            </a:r>
            <a:endParaRPr lang="en-US" dirty="0"/>
          </a:p>
        </p:txBody>
      </p:sp>
      <p:pic>
        <p:nvPicPr>
          <p:cNvPr id="6" name="Picture 5"/>
          <p:cNvPicPr>
            <a:picLocks noChangeAspect="1"/>
          </p:cNvPicPr>
          <p:nvPr/>
        </p:nvPicPr>
        <p:blipFill>
          <a:blip r:embed="rId4"/>
          <a:stretch>
            <a:fillRect/>
          </a:stretch>
        </p:blipFill>
        <p:spPr>
          <a:xfrm>
            <a:off x="1929942" y="2204866"/>
            <a:ext cx="7533615" cy="2738528"/>
          </a:xfrm>
          <a:prstGeom prst="rect">
            <a:avLst/>
          </a:prstGeom>
        </p:spPr>
      </p:pic>
      <p:sp>
        <p:nvSpPr>
          <p:cNvPr id="7" name="Slide Number Placeholder 6"/>
          <p:cNvSpPr>
            <a:spLocks noGrp="1"/>
          </p:cNvSpPr>
          <p:nvPr>
            <p:ph type="sldNum" sz="quarter" idx="12"/>
          </p:nvPr>
        </p:nvSpPr>
        <p:spPr/>
        <p:txBody>
          <a:bodyPr/>
          <a:lstStyle/>
          <a:p>
            <a:fld id="{8E85ADD5-0EBF-478B-BFAD-801BC14EA930}" type="slidenum">
              <a:rPr lang="en-US" smtClean="0"/>
              <a:t>17</a:t>
            </a:fld>
            <a:endParaRPr lang="en-US"/>
          </a:p>
        </p:txBody>
      </p:sp>
    </p:spTree>
    <p:extLst>
      <p:ext uri="{BB962C8B-B14F-4D97-AF65-F5344CB8AC3E}">
        <p14:creationId xmlns:p14="http://schemas.microsoft.com/office/powerpoint/2010/main" val="1579301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52427" y="2633395"/>
            <a:ext cx="7578634" cy="954107"/>
          </a:xfrm>
          <a:prstGeom prst="rect">
            <a:avLst/>
          </a:prstGeom>
        </p:spPr>
        <p:txBody>
          <a:bodyPr wrap="square">
            <a:spAutoFit/>
          </a:bodyPr>
          <a:lstStyle/>
          <a:p>
            <a:pPr rtl="1"/>
            <a:r>
              <a:rPr lang="he-IL" sz="2800" b="1" dirty="0" smtClean="0"/>
              <a:t>הרוֹצֶה שֶׁיַּחְכִּים – יַדְרִים, וְשֶׁיַּעֲשִׁיר – יַצְפִּין, וְסִימָנָיךְ: שֻׁלְחָן בַּצָּפוֹן וּמְנוֹרָה בַּדָּרוֹם.</a:t>
            </a:r>
            <a:endParaRPr lang="he-IL" sz="2800" b="1" dirty="0"/>
          </a:p>
        </p:txBody>
      </p:sp>
      <p:pic>
        <p:nvPicPr>
          <p:cNvPr id="3" name="Picture 2"/>
          <p:cNvPicPr>
            <a:picLocks noChangeAspect="1"/>
          </p:cNvPicPr>
          <p:nvPr/>
        </p:nvPicPr>
        <p:blipFill>
          <a:blip r:embed="rId2"/>
          <a:stretch>
            <a:fillRect/>
          </a:stretch>
        </p:blipFill>
        <p:spPr>
          <a:xfrm>
            <a:off x="1565366" y="747971"/>
            <a:ext cx="1774122" cy="1677621"/>
          </a:xfrm>
          <a:prstGeom prst="rect">
            <a:avLst/>
          </a:prstGeom>
        </p:spPr>
      </p:pic>
      <p:pic>
        <p:nvPicPr>
          <p:cNvPr id="4" name="Picture 3"/>
          <p:cNvPicPr>
            <a:picLocks noChangeAspect="1"/>
          </p:cNvPicPr>
          <p:nvPr/>
        </p:nvPicPr>
        <p:blipFill>
          <a:blip r:embed="rId3"/>
          <a:stretch>
            <a:fillRect/>
          </a:stretch>
        </p:blipFill>
        <p:spPr>
          <a:xfrm>
            <a:off x="328393" y="5026794"/>
            <a:ext cx="2473946" cy="1367771"/>
          </a:xfrm>
          <a:prstGeom prst="rect">
            <a:avLst/>
          </a:prstGeom>
        </p:spPr>
      </p:pic>
      <p:sp>
        <p:nvSpPr>
          <p:cNvPr id="5" name="TextBox 4"/>
          <p:cNvSpPr txBox="1"/>
          <p:nvPr/>
        </p:nvSpPr>
        <p:spPr>
          <a:xfrm>
            <a:off x="2452428" y="3795305"/>
            <a:ext cx="6706812" cy="1200329"/>
          </a:xfrm>
          <a:prstGeom prst="rect">
            <a:avLst/>
          </a:prstGeom>
          <a:noFill/>
        </p:spPr>
        <p:txBody>
          <a:bodyPr wrap="square" rtlCol="0">
            <a:spAutoFit/>
          </a:bodyPr>
          <a:lstStyle/>
          <a:p>
            <a:r>
              <a:rPr lang="he-IL" sz="2400" dirty="0" smtClean="0"/>
              <a:t>תכונת עץ הזית היא, שעיקר נטיעתו היא לצורך הפקת השמן מהזיתים—ואילו פרי הזית בעצמו הוא חלק מאד קטן מתכלית נטיעת עצי הזית בעולם.</a:t>
            </a:r>
            <a:endParaRPr lang="en-US" sz="2400" dirty="0"/>
          </a:p>
        </p:txBody>
      </p:sp>
      <p:sp>
        <p:nvSpPr>
          <p:cNvPr id="6" name="Slide Number Placeholder 5"/>
          <p:cNvSpPr>
            <a:spLocks noGrp="1"/>
          </p:cNvSpPr>
          <p:nvPr>
            <p:ph type="sldNum" sz="quarter" idx="12"/>
          </p:nvPr>
        </p:nvSpPr>
        <p:spPr/>
        <p:txBody>
          <a:bodyPr/>
          <a:lstStyle/>
          <a:p>
            <a:fld id="{8E85ADD5-0EBF-478B-BFAD-801BC14EA930}" type="slidenum">
              <a:rPr lang="en-US" smtClean="0"/>
              <a:t>18</a:t>
            </a:fld>
            <a:endParaRPr lang="en-US"/>
          </a:p>
        </p:txBody>
      </p:sp>
    </p:spTree>
    <p:extLst>
      <p:ext uri="{BB962C8B-B14F-4D97-AF65-F5344CB8AC3E}">
        <p14:creationId xmlns:p14="http://schemas.microsoft.com/office/powerpoint/2010/main" val="21288906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08293" y="5240154"/>
            <a:ext cx="2473946" cy="1367771"/>
          </a:xfrm>
          <a:prstGeom prst="rect">
            <a:avLst/>
          </a:prstGeom>
        </p:spPr>
      </p:pic>
      <p:pic>
        <p:nvPicPr>
          <p:cNvPr id="3" name="Picture 2"/>
          <p:cNvPicPr>
            <a:picLocks noChangeAspect="1"/>
          </p:cNvPicPr>
          <p:nvPr/>
        </p:nvPicPr>
        <p:blipFill>
          <a:blip r:embed="rId3"/>
          <a:stretch>
            <a:fillRect/>
          </a:stretch>
        </p:blipFill>
        <p:spPr>
          <a:xfrm>
            <a:off x="3627121" y="1132676"/>
            <a:ext cx="3828852" cy="3561244"/>
          </a:xfrm>
          <a:prstGeom prst="rect">
            <a:avLst/>
          </a:prstGeom>
        </p:spPr>
      </p:pic>
      <p:sp>
        <p:nvSpPr>
          <p:cNvPr id="4" name="Slide Number Placeholder 3"/>
          <p:cNvSpPr>
            <a:spLocks noGrp="1"/>
          </p:cNvSpPr>
          <p:nvPr>
            <p:ph type="sldNum" sz="quarter" idx="12"/>
          </p:nvPr>
        </p:nvSpPr>
        <p:spPr/>
        <p:txBody>
          <a:bodyPr/>
          <a:lstStyle/>
          <a:p>
            <a:fld id="{8E85ADD5-0EBF-478B-BFAD-801BC14EA930}" type="slidenum">
              <a:rPr lang="en-US" smtClean="0"/>
              <a:t>19</a:t>
            </a:fld>
            <a:endParaRPr lang="en-US"/>
          </a:p>
        </p:txBody>
      </p:sp>
    </p:spTree>
    <p:extLst>
      <p:ext uri="{BB962C8B-B14F-4D97-AF65-F5344CB8AC3E}">
        <p14:creationId xmlns:p14="http://schemas.microsoft.com/office/powerpoint/2010/main" val="4525115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40077" y="1171880"/>
            <a:ext cx="6096000" cy="1277850"/>
          </a:xfrm>
          <a:prstGeom prst="rect">
            <a:avLst/>
          </a:prstGeom>
        </p:spPr>
        <p:txBody>
          <a:bodyPr>
            <a:spAutoFit/>
          </a:bodyPr>
          <a:lstStyle/>
          <a:p>
            <a:pPr algn="r" rtl="1">
              <a:lnSpc>
                <a:spcPct val="107000"/>
              </a:lnSpc>
            </a:pPr>
            <a:r>
              <a:rPr lang="he-IL" sz="2800" dirty="0">
                <a:latin typeface="Calibri" panose="020F0502020204030204" pitchFamily="34" charset="0"/>
                <a:ea typeface="Times New Roman" panose="02020603050405020304" pitchFamily="18" charset="0"/>
                <a:cs typeface="Times New Roman" panose="02020603050405020304" pitchFamily="18" charset="0"/>
              </a:rPr>
              <a:t>ספר יצירה פרק חמישי משנה ט':</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pPr>
            <a:r>
              <a:rPr lang="he-IL" sz="4400" b="1" dirty="0" smtClean="0">
                <a:effectLst/>
                <a:latin typeface="Calibri" panose="020F0502020204030204" pitchFamily="34" charset="0"/>
                <a:ea typeface="Times New Roman" panose="02020603050405020304" pitchFamily="18" charset="0"/>
                <a:cs typeface="Times New Roman" panose="02020603050405020304" pitchFamily="18" charset="0"/>
              </a:rPr>
              <a:t>מזל חודש שבט דלי</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4513006" y="2319182"/>
            <a:ext cx="2249837" cy="2739515"/>
          </a:xfrm>
          <a:prstGeom prst="rect">
            <a:avLst/>
          </a:prstGeom>
        </p:spPr>
      </p:pic>
      <p:sp>
        <p:nvSpPr>
          <p:cNvPr id="5" name="TextBox 4"/>
          <p:cNvSpPr txBox="1"/>
          <p:nvPr/>
        </p:nvSpPr>
        <p:spPr>
          <a:xfrm>
            <a:off x="1288869" y="1097280"/>
            <a:ext cx="2351314" cy="1959429"/>
          </a:xfrm>
          <a:prstGeom prst="rect">
            <a:avLst/>
          </a:prstGeom>
          <a:noFill/>
        </p:spPr>
        <p:txBody>
          <a:bodyPr wrap="square" rtlCol="0">
            <a:spAutoFit/>
          </a:bodyPr>
          <a:lstStyle/>
          <a:p>
            <a:endParaRPr lang="en-US" dirty="0"/>
          </a:p>
        </p:txBody>
      </p:sp>
      <p:pic>
        <p:nvPicPr>
          <p:cNvPr id="6" name="Picture 5"/>
          <p:cNvPicPr>
            <a:picLocks noChangeAspect="1"/>
          </p:cNvPicPr>
          <p:nvPr/>
        </p:nvPicPr>
        <p:blipFill>
          <a:blip r:embed="rId3"/>
          <a:stretch>
            <a:fillRect/>
          </a:stretch>
        </p:blipFill>
        <p:spPr>
          <a:xfrm>
            <a:off x="746456" y="1097280"/>
            <a:ext cx="2391109" cy="1667108"/>
          </a:xfrm>
          <a:prstGeom prst="rect">
            <a:avLst/>
          </a:prstGeom>
        </p:spPr>
      </p:pic>
      <p:sp>
        <p:nvSpPr>
          <p:cNvPr id="7" name="Slide Number Placeholder 6"/>
          <p:cNvSpPr>
            <a:spLocks noGrp="1"/>
          </p:cNvSpPr>
          <p:nvPr>
            <p:ph type="sldNum" sz="quarter" idx="12"/>
          </p:nvPr>
        </p:nvSpPr>
        <p:spPr/>
        <p:txBody>
          <a:bodyPr/>
          <a:lstStyle/>
          <a:p>
            <a:fld id="{8E85ADD5-0EBF-478B-BFAD-801BC14EA930}" type="slidenum">
              <a:rPr lang="en-US" smtClean="0"/>
              <a:t>2</a:t>
            </a:fld>
            <a:endParaRPr lang="en-US"/>
          </a:p>
        </p:txBody>
      </p:sp>
    </p:spTree>
    <p:extLst>
      <p:ext uri="{BB962C8B-B14F-4D97-AF65-F5344CB8AC3E}">
        <p14:creationId xmlns:p14="http://schemas.microsoft.com/office/powerpoint/2010/main" val="412882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08293" y="5240154"/>
            <a:ext cx="2473946" cy="1367771"/>
          </a:xfrm>
          <a:prstGeom prst="rect">
            <a:avLst/>
          </a:prstGeom>
        </p:spPr>
      </p:pic>
      <p:sp>
        <p:nvSpPr>
          <p:cNvPr id="5" name="TextBox 4"/>
          <p:cNvSpPr txBox="1"/>
          <p:nvPr/>
        </p:nvSpPr>
        <p:spPr>
          <a:xfrm>
            <a:off x="2667000" y="1996440"/>
            <a:ext cx="7345680" cy="2554545"/>
          </a:xfrm>
          <a:prstGeom prst="rect">
            <a:avLst/>
          </a:prstGeom>
          <a:noFill/>
        </p:spPr>
        <p:txBody>
          <a:bodyPr wrap="square" rtlCol="0">
            <a:spAutoFit/>
          </a:bodyPr>
          <a:lstStyle/>
          <a:p>
            <a:r>
              <a:rPr lang="he-IL" sz="8000" b="1" dirty="0" smtClean="0"/>
              <a:t>מדת החודש—ענוה! </a:t>
            </a:r>
            <a:r>
              <a:rPr lang="he-IL" sz="6600" dirty="0" smtClean="0"/>
              <a:t>       </a:t>
            </a:r>
            <a:endParaRPr lang="en-US" sz="6600" dirty="0"/>
          </a:p>
        </p:txBody>
      </p:sp>
      <p:sp>
        <p:nvSpPr>
          <p:cNvPr id="6" name="Slide Number Placeholder 5"/>
          <p:cNvSpPr>
            <a:spLocks noGrp="1"/>
          </p:cNvSpPr>
          <p:nvPr>
            <p:ph type="sldNum" sz="quarter" idx="12"/>
          </p:nvPr>
        </p:nvSpPr>
        <p:spPr/>
        <p:txBody>
          <a:bodyPr/>
          <a:lstStyle/>
          <a:p>
            <a:fld id="{8E85ADD5-0EBF-478B-BFAD-801BC14EA930}" type="slidenum">
              <a:rPr lang="en-US" smtClean="0"/>
              <a:t>20</a:t>
            </a:fld>
            <a:endParaRPr lang="en-US"/>
          </a:p>
        </p:txBody>
      </p:sp>
    </p:spTree>
    <p:extLst>
      <p:ext uri="{BB962C8B-B14F-4D97-AF65-F5344CB8AC3E}">
        <p14:creationId xmlns:p14="http://schemas.microsoft.com/office/powerpoint/2010/main" val="21119101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59668" y="4363286"/>
            <a:ext cx="2391109" cy="1667108"/>
          </a:xfrm>
          <a:prstGeom prst="rect">
            <a:avLst/>
          </a:prstGeom>
        </p:spPr>
      </p:pic>
      <p:sp>
        <p:nvSpPr>
          <p:cNvPr id="3" name="Rectangle 2"/>
          <p:cNvSpPr/>
          <p:nvPr/>
        </p:nvSpPr>
        <p:spPr>
          <a:xfrm>
            <a:off x="3048000" y="2967335"/>
            <a:ext cx="6096000" cy="369332"/>
          </a:xfrm>
          <a:prstGeom prst="rect">
            <a:avLst/>
          </a:prstGeom>
        </p:spPr>
        <p:txBody>
          <a:bodyPr>
            <a:spAutoFit/>
          </a:bodyPr>
          <a:lstStyle/>
          <a:p>
            <a:r>
              <a:rPr lang="en-US" dirty="0" smtClean="0"/>
              <a:t>ו</a:t>
            </a:r>
            <a:endParaRPr lang="en-US" sz="3200" dirty="0"/>
          </a:p>
        </p:txBody>
      </p:sp>
      <p:sp>
        <p:nvSpPr>
          <p:cNvPr id="4" name="Rectangle 3"/>
          <p:cNvSpPr/>
          <p:nvPr/>
        </p:nvSpPr>
        <p:spPr>
          <a:xfrm>
            <a:off x="1066800" y="1337360"/>
            <a:ext cx="8641080" cy="2800767"/>
          </a:xfrm>
          <a:prstGeom prst="rect">
            <a:avLst/>
          </a:prstGeom>
        </p:spPr>
        <p:txBody>
          <a:bodyPr wrap="square">
            <a:spAutoFit/>
          </a:bodyPr>
          <a:lstStyle/>
          <a:p>
            <a:r>
              <a:rPr lang="en-US" b="1" dirty="0" smtClean="0"/>
              <a:t>ַי</a:t>
            </a:r>
            <a:r>
              <a:rPr lang="en-US" sz="4400" b="1" dirty="0" smtClean="0"/>
              <a:t>ַּ֣</a:t>
            </a:r>
            <a:r>
              <a:rPr lang="he-IL" sz="4400" b="1" dirty="0" smtClean="0"/>
              <a:t>וי</a:t>
            </a:r>
            <a:r>
              <a:rPr lang="en-US" sz="4400" b="1" dirty="0" err="1" smtClean="0"/>
              <a:t>עַש</a:t>
            </a:r>
            <a:r>
              <a:rPr lang="en-US" sz="4400" b="1" dirty="0" smtClean="0"/>
              <a:t>ׂ </a:t>
            </a:r>
            <a:r>
              <a:rPr lang="en-US" sz="4400" b="1" dirty="0" err="1" smtClean="0"/>
              <a:t>אֱל</a:t>
            </a:r>
            <a:r>
              <a:rPr lang="en-US" sz="4400" b="1" dirty="0" smtClean="0"/>
              <a:t>ֹ</a:t>
            </a:r>
            <a:r>
              <a:rPr lang="he-IL" sz="4400" b="1" dirty="0" smtClean="0"/>
              <a:t>ק</a:t>
            </a:r>
            <a:r>
              <a:rPr lang="en-US" sz="4400" b="1" dirty="0" smtClean="0"/>
              <a:t>֔</a:t>
            </a:r>
            <a:r>
              <a:rPr lang="en-US" sz="4400" b="1" dirty="0" err="1" smtClean="0"/>
              <a:t>ים</a:t>
            </a:r>
            <a:r>
              <a:rPr lang="en-US" sz="4400" b="1" dirty="0" smtClean="0"/>
              <a:t> </a:t>
            </a:r>
            <a:r>
              <a:rPr lang="en-US" sz="4400" b="1" dirty="0" err="1"/>
              <a:t>אֶת</a:t>
            </a:r>
            <a:r>
              <a:rPr lang="en-US" sz="4400" b="1" dirty="0"/>
              <a:t>⁠־שְׁנֵ֥י </a:t>
            </a:r>
            <a:r>
              <a:rPr lang="en-US" sz="4400" b="1" dirty="0" err="1"/>
              <a:t>הַמ</a:t>
            </a:r>
            <a:r>
              <a:rPr lang="en-US" sz="4400" b="1" dirty="0"/>
              <a:t>ְּ</a:t>
            </a:r>
            <a:r>
              <a:rPr lang="en-US" sz="4400" b="1" dirty="0" err="1"/>
              <a:t>אֹר</a:t>
            </a:r>
            <a:r>
              <a:rPr lang="en-US" sz="4400" b="1" dirty="0"/>
              <a:t>ֹ֖ת </a:t>
            </a:r>
            <a:r>
              <a:rPr lang="en-US" sz="4400" b="1" dirty="0" err="1"/>
              <a:t>הַג</a:t>
            </a:r>
            <a:r>
              <a:rPr lang="en-US" sz="4400" b="1" dirty="0"/>
              <a:t>ְּ</a:t>
            </a:r>
            <a:r>
              <a:rPr lang="en-US" sz="4400" b="1" dirty="0" err="1"/>
              <a:t>דֹל</a:t>
            </a:r>
            <a:r>
              <a:rPr lang="en-US" sz="4400" b="1" dirty="0"/>
              <a:t>ִ֑</a:t>
            </a:r>
            <a:r>
              <a:rPr lang="en-US" sz="4400" b="1" dirty="0" err="1"/>
              <a:t>ים</a:t>
            </a:r>
            <a:r>
              <a:rPr lang="en-US" sz="4400" b="1" dirty="0"/>
              <a:t> </a:t>
            </a:r>
            <a:r>
              <a:rPr lang="en-US" sz="4400" b="1" dirty="0" err="1"/>
              <a:t>אֶת</a:t>
            </a:r>
            <a:r>
              <a:rPr lang="en-US" sz="4400" b="1" dirty="0"/>
              <a:t>⁠־</a:t>
            </a:r>
            <a:r>
              <a:rPr lang="en-US" sz="4400" b="1" dirty="0" err="1"/>
              <a:t>הַמ</a:t>
            </a:r>
            <a:r>
              <a:rPr lang="en-US" sz="4400" b="1" dirty="0"/>
              <a:t>ָּ</a:t>
            </a:r>
            <a:r>
              <a:rPr lang="en-US" sz="4400" b="1" dirty="0" err="1"/>
              <a:t>א֤וֹר</a:t>
            </a:r>
            <a:r>
              <a:rPr lang="en-US" sz="4400" b="1" dirty="0"/>
              <a:t> </a:t>
            </a:r>
            <a:r>
              <a:rPr lang="en-US" sz="4400" b="1" dirty="0" err="1"/>
              <a:t>הַג</a:t>
            </a:r>
            <a:r>
              <a:rPr lang="en-US" sz="4400" b="1" dirty="0"/>
              <a:t>ָּ</a:t>
            </a:r>
            <a:r>
              <a:rPr lang="en-US" sz="4400" b="1" dirty="0" err="1"/>
              <a:t>דֹל</a:t>
            </a:r>
            <a:r>
              <a:rPr lang="en-US" sz="4400" b="1" dirty="0"/>
              <a:t>֙ </a:t>
            </a:r>
            <a:r>
              <a:rPr lang="en-US" sz="4400" b="1" dirty="0" err="1"/>
              <a:t>לְמֶמְש</a:t>
            </a:r>
            <a:r>
              <a:rPr lang="en-US" sz="4400" b="1" dirty="0"/>
              <a:t>ֶׁ֣</a:t>
            </a:r>
            <a:r>
              <a:rPr lang="en-US" sz="4400" b="1" dirty="0" err="1"/>
              <a:t>לֶת</a:t>
            </a:r>
            <a:r>
              <a:rPr lang="en-US" sz="4400" b="1" dirty="0"/>
              <a:t> </a:t>
            </a:r>
            <a:r>
              <a:rPr lang="en-US" sz="4400" b="1" dirty="0" err="1"/>
              <a:t>הַי</a:t>
            </a:r>
            <a:r>
              <a:rPr lang="en-US" sz="4400" b="1" dirty="0"/>
              <a:t>ּ֔</a:t>
            </a:r>
            <a:r>
              <a:rPr lang="en-US" sz="4400" b="1" dirty="0" err="1"/>
              <a:t>וֹם</a:t>
            </a:r>
            <a:r>
              <a:rPr lang="en-US" sz="4400" b="1" dirty="0"/>
              <a:t> </a:t>
            </a:r>
            <a:r>
              <a:rPr lang="en-US" sz="4400" b="1" dirty="0" err="1"/>
              <a:t>וְאֶת</a:t>
            </a:r>
            <a:r>
              <a:rPr lang="en-US" sz="4400" b="1" dirty="0"/>
              <a:t>⁠־</a:t>
            </a:r>
            <a:r>
              <a:rPr lang="en-US" sz="4400" b="1" dirty="0" err="1"/>
              <a:t>הַמ</a:t>
            </a:r>
            <a:r>
              <a:rPr lang="en-US" sz="4400" b="1" dirty="0"/>
              <a:t>ָּ</a:t>
            </a:r>
            <a:r>
              <a:rPr lang="en-US" sz="4400" b="1" dirty="0" err="1"/>
              <a:t>א֤וֹר</a:t>
            </a:r>
            <a:r>
              <a:rPr lang="en-US" sz="4400" b="1" dirty="0"/>
              <a:t> </a:t>
            </a:r>
            <a:r>
              <a:rPr lang="en-US" sz="4400" b="1" dirty="0" err="1"/>
              <a:t>הַק</a:t>
            </a:r>
            <a:r>
              <a:rPr lang="en-US" sz="4400" b="1" dirty="0"/>
              <a:t>ָּ</a:t>
            </a:r>
            <a:r>
              <a:rPr lang="en-US" sz="4400" b="1" dirty="0" err="1"/>
              <a:t>טֹן</a:t>
            </a:r>
            <a:r>
              <a:rPr lang="en-US" sz="4400" b="1" dirty="0"/>
              <a:t>֙ </a:t>
            </a:r>
            <a:r>
              <a:rPr lang="en-US" sz="4400" b="1" dirty="0" err="1"/>
              <a:t>לְמֶמְש</a:t>
            </a:r>
            <a:r>
              <a:rPr lang="en-US" sz="4400" b="1" dirty="0"/>
              <a:t>ֶׁ֣</a:t>
            </a:r>
            <a:r>
              <a:rPr lang="en-US" sz="4400" b="1" dirty="0" err="1"/>
              <a:t>לֶת</a:t>
            </a:r>
            <a:r>
              <a:rPr lang="en-US" sz="4400" b="1" dirty="0"/>
              <a:t> </a:t>
            </a:r>
            <a:r>
              <a:rPr lang="en-US" sz="4400" b="1" dirty="0" err="1"/>
              <a:t>הַל</a:t>
            </a:r>
            <a:r>
              <a:rPr lang="en-US" sz="4400" b="1" dirty="0"/>
              <a:t>ַּ֔</a:t>
            </a:r>
            <a:r>
              <a:rPr lang="en-US" sz="4400" b="1" dirty="0" err="1"/>
              <a:t>יְלָה</a:t>
            </a:r>
            <a:r>
              <a:rPr lang="en-US" sz="4400" b="1" dirty="0"/>
              <a:t> </a:t>
            </a:r>
            <a:r>
              <a:rPr lang="en-US" sz="4400" b="1" dirty="0" err="1"/>
              <a:t>וְא</a:t>
            </a:r>
            <a:r>
              <a:rPr lang="en-US" sz="4400" b="1" dirty="0"/>
              <a:t>ֵ֖ת </a:t>
            </a:r>
            <a:r>
              <a:rPr lang="en-US" sz="4400" b="1" dirty="0" err="1"/>
              <a:t>הַכּוֹכָב</a:t>
            </a:r>
            <a:r>
              <a:rPr lang="en-US" sz="4400" b="1" dirty="0"/>
              <a:t>ִֽ</a:t>
            </a:r>
            <a:r>
              <a:rPr lang="en-US" sz="4400" b="1" dirty="0" err="1"/>
              <a:t>ים</a:t>
            </a:r>
            <a:r>
              <a:rPr lang="en-US" sz="4400" b="1" dirty="0"/>
              <a:t>׃</a:t>
            </a:r>
            <a:endParaRPr lang="en-US" sz="4400" b="1" dirty="0"/>
          </a:p>
        </p:txBody>
      </p:sp>
      <p:sp>
        <p:nvSpPr>
          <p:cNvPr id="5" name="TextBox 4"/>
          <p:cNvSpPr txBox="1"/>
          <p:nvPr/>
        </p:nvSpPr>
        <p:spPr>
          <a:xfrm>
            <a:off x="3749040" y="4648200"/>
            <a:ext cx="6187440" cy="1815882"/>
          </a:xfrm>
          <a:prstGeom prst="rect">
            <a:avLst/>
          </a:prstGeom>
          <a:noFill/>
        </p:spPr>
        <p:txBody>
          <a:bodyPr wrap="square" rtlCol="0">
            <a:spAutoFit/>
          </a:bodyPr>
          <a:lstStyle/>
          <a:p>
            <a:pPr algn="r"/>
            <a:r>
              <a:rPr lang="he-IL" sz="2800" b="1" dirty="0"/>
              <a:t>המאורות הגדולים</a:t>
            </a:r>
            <a:r>
              <a:rPr lang="he-IL" sz="2800" dirty="0"/>
              <a:t> – שוים נבראו, ונתמעטה הלבנה על ידי שקיטרגה ואמרה: אי איפשר לשני מלכים שישתמשו בכתר אחד</a:t>
            </a:r>
            <a:r>
              <a:rPr lang="he-IL" sz="2800" dirty="0" smtClean="0"/>
              <a:t>.       רש"י</a:t>
            </a:r>
            <a:endParaRPr lang="en-US" sz="2800" dirty="0"/>
          </a:p>
        </p:txBody>
      </p:sp>
      <p:sp>
        <p:nvSpPr>
          <p:cNvPr id="6" name="Slide Number Placeholder 5"/>
          <p:cNvSpPr>
            <a:spLocks noGrp="1"/>
          </p:cNvSpPr>
          <p:nvPr>
            <p:ph type="sldNum" sz="quarter" idx="12"/>
          </p:nvPr>
        </p:nvSpPr>
        <p:spPr/>
        <p:txBody>
          <a:bodyPr/>
          <a:lstStyle/>
          <a:p>
            <a:fld id="{8E85ADD5-0EBF-478B-BFAD-801BC14EA930}" type="slidenum">
              <a:rPr lang="en-US" smtClean="0"/>
              <a:t>21</a:t>
            </a:fld>
            <a:endParaRPr lang="en-US"/>
          </a:p>
        </p:txBody>
      </p:sp>
    </p:spTree>
    <p:extLst>
      <p:ext uri="{BB962C8B-B14F-4D97-AF65-F5344CB8AC3E}">
        <p14:creationId xmlns:p14="http://schemas.microsoft.com/office/powerpoint/2010/main" val="9615461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E85ADD5-0EBF-478B-BFAD-801BC14EA930}" type="slidenum">
              <a:rPr lang="en-US" smtClean="0"/>
              <a:t>22</a:t>
            </a:fld>
            <a:endParaRPr lang="en-US"/>
          </a:p>
        </p:txBody>
      </p:sp>
      <p:sp>
        <p:nvSpPr>
          <p:cNvPr id="3" name="Rectangle 2"/>
          <p:cNvSpPr/>
          <p:nvPr/>
        </p:nvSpPr>
        <p:spPr>
          <a:xfrm>
            <a:off x="777240" y="155139"/>
            <a:ext cx="8717280" cy="3354765"/>
          </a:xfrm>
          <a:prstGeom prst="rect">
            <a:avLst/>
          </a:prstGeom>
        </p:spPr>
        <p:txBody>
          <a:bodyPr wrap="square">
            <a:spAutoFit/>
          </a:bodyPr>
          <a:lstStyle/>
          <a:p>
            <a:pPr algn="ctr"/>
            <a:r>
              <a:rPr lang="he-IL" sz="2000" b="1" i="0" dirty="0" smtClean="0">
                <a:solidFill>
                  <a:srgbClr val="000000"/>
                </a:solidFill>
                <a:effectLst/>
                <a:latin typeface="Taamey Frank CLM"/>
              </a:rPr>
              <a:t/>
            </a:r>
            <a:br>
              <a:rPr lang="he-IL" sz="2000" b="1" i="0" dirty="0" smtClean="0">
                <a:solidFill>
                  <a:srgbClr val="000000"/>
                </a:solidFill>
                <a:effectLst/>
                <a:latin typeface="Taamey Frank CLM"/>
              </a:rPr>
            </a:br>
            <a:endParaRPr lang="he-IL" sz="2400" b="1" i="0" dirty="0" smtClean="0">
              <a:solidFill>
                <a:srgbClr val="000000"/>
              </a:solidFill>
              <a:effectLst/>
              <a:latin typeface="Taamey Frank CLM"/>
            </a:endParaRPr>
          </a:p>
          <a:p>
            <a:pPr algn="r"/>
            <a:r>
              <a:rPr lang="he-IL" sz="2400" b="1" i="0" dirty="0" smtClean="0">
                <a:solidFill>
                  <a:srgbClr val="000000"/>
                </a:solidFill>
                <a:effectLst/>
                <a:latin typeface="Taamey Frank CLM"/>
              </a:rPr>
              <a:t> אמרה לפניו רבש״ע הואיל ואמרתי לפניך דבר הגון אמעיט את עצמי אמר לה לכי ומשול ביום ובלילה אמרה ליה מאי רבותיה דשרגא בטיהרא מאי אהני אמר לה זיל לימנו בך ישראל ימים ושנים אמרה ליה יומא נמי אי אפשר דלא מנו ביה תקופותא דכתיב </a:t>
            </a:r>
            <a:r>
              <a:rPr lang="he-IL" sz="2400" b="1" i="0" dirty="0" smtClean="0">
                <a:solidFill>
                  <a:srgbClr val="777777"/>
                </a:solidFill>
                <a:effectLst/>
                <a:latin typeface="Taamey Frank CLM"/>
              </a:rPr>
              <a:t>{</a:t>
            </a:r>
            <a:r>
              <a:rPr lang="he-IL" sz="2400" b="1" i="0" u="none" strike="noStrike" dirty="0" smtClean="0">
                <a:solidFill>
                  <a:srgbClr val="777777"/>
                </a:solidFill>
                <a:effectLst/>
                <a:latin typeface="Taamey Frank CLM"/>
                <a:hlinkClick r:id="rId2"/>
              </a:rPr>
              <a:t>בראשית א׳:י״ד</a:t>
            </a:r>
            <a:r>
              <a:rPr lang="he-IL" sz="2400" b="1" i="0" dirty="0" smtClean="0">
                <a:solidFill>
                  <a:srgbClr val="777777"/>
                </a:solidFill>
                <a:effectLst/>
                <a:latin typeface="Taamey Frank CLM"/>
              </a:rPr>
              <a:t>}</a:t>
            </a:r>
            <a:r>
              <a:rPr lang="he-IL" sz="2400" b="1" i="0" dirty="0" smtClean="0">
                <a:solidFill>
                  <a:srgbClr val="000000"/>
                </a:solidFill>
                <a:effectLst/>
                <a:latin typeface="Taamey Frank CLM"/>
              </a:rPr>
              <a:t> והיו לאותות ולמועדים ולימים ושנים זיל ליקרו צדיקי בשמיך </a:t>
            </a:r>
            <a:r>
              <a:rPr lang="he-IL" sz="2400" b="1" i="0" dirty="0" smtClean="0">
                <a:solidFill>
                  <a:srgbClr val="777777"/>
                </a:solidFill>
                <a:effectLst/>
                <a:latin typeface="Taamey Frank CLM"/>
              </a:rPr>
              <a:t>{</a:t>
            </a:r>
            <a:r>
              <a:rPr lang="he-IL" sz="2400" b="1" i="0" u="none" strike="noStrike" dirty="0" smtClean="0">
                <a:solidFill>
                  <a:srgbClr val="777777"/>
                </a:solidFill>
                <a:effectLst/>
                <a:latin typeface="Taamey Frank CLM"/>
                <a:hlinkClick r:id="rId3"/>
              </a:rPr>
              <a:t>עמוס ז׳:ב׳</a:t>
            </a:r>
            <a:r>
              <a:rPr lang="he-IL" sz="2400" b="1" i="0" dirty="0" smtClean="0">
                <a:solidFill>
                  <a:srgbClr val="777777"/>
                </a:solidFill>
                <a:effectLst/>
                <a:latin typeface="Taamey Frank CLM"/>
              </a:rPr>
              <a:t>}</a:t>
            </a:r>
            <a:r>
              <a:rPr lang="he-IL" sz="2400" b="1" i="0" dirty="0" smtClean="0">
                <a:solidFill>
                  <a:srgbClr val="000000"/>
                </a:solidFill>
                <a:effectLst/>
                <a:latin typeface="Taamey Frank CLM"/>
              </a:rPr>
              <a:t> יעקב הקטן שמואל הקטן </a:t>
            </a:r>
            <a:r>
              <a:rPr lang="he-IL" sz="2400" b="1" i="0" dirty="0" smtClean="0">
                <a:solidFill>
                  <a:srgbClr val="777777"/>
                </a:solidFill>
                <a:effectLst/>
                <a:latin typeface="Taamey Frank CLM"/>
              </a:rPr>
              <a:t>{</a:t>
            </a:r>
            <a:r>
              <a:rPr lang="he-IL" sz="2400" b="1" i="0" u="none" strike="noStrike" dirty="0" smtClean="0">
                <a:solidFill>
                  <a:srgbClr val="777777"/>
                </a:solidFill>
                <a:effectLst/>
                <a:latin typeface="Taamey Frank CLM"/>
                <a:hlinkClick r:id="rId4"/>
              </a:rPr>
              <a:t>שמואל א י״ז:י״ד</a:t>
            </a:r>
            <a:r>
              <a:rPr lang="he-IL" sz="2400" b="1" i="0" dirty="0" smtClean="0">
                <a:solidFill>
                  <a:srgbClr val="777777"/>
                </a:solidFill>
                <a:effectLst/>
                <a:latin typeface="Taamey Frank CLM"/>
              </a:rPr>
              <a:t>}</a:t>
            </a:r>
            <a:r>
              <a:rPr lang="he-IL" sz="2400" b="1" i="0" dirty="0" smtClean="0">
                <a:solidFill>
                  <a:srgbClr val="000000"/>
                </a:solidFill>
                <a:effectLst/>
                <a:latin typeface="Taamey Frank CLM"/>
              </a:rPr>
              <a:t> דוד הקטן.</a:t>
            </a:r>
            <a:endParaRPr lang="en-US" sz="2400" b="1" dirty="0"/>
          </a:p>
        </p:txBody>
      </p:sp>
      <p:sp>
        <p:nvSpPr>
          <p:cNvPr id="4" name="Rectangle 3"/>
          <p:cNvSpPr/>
          <p:nvPr/>
        </p:nvSpPr>
        <p:spPr>
          <a:xfrm>
            <a:off x="838200" y="3359557"/>
            <a:ext cx="8595360" cy="1569660"/>
          </a:xfrm>
          <a:prstGeom prst="rect">
            <a:avLst/>
          </a:prstGeom>
        </p:spPr>
        <p:txBody>
          <a:bodyPr wrap="square">
            <a:spAutoFit/>
          </a:bodyPr>
          <a:lstStyle/>
          <a:p>
            <a:pPr algn="r"/>
            <a:r>
              <a:rPr lang="he-IL" sz="2400" b="1" i="0" dirty="0" smtClean="0">
                <a:solidFill>
                  <a:srgbClr val="000000"/>
                </a:solidFill>
                <a:effectLst/>
                <a:latin typeface="Taamey Frank CLM"/>
              </a:rPr>
              <a:t> חזייה דלא קא מיתבא דעתה אמר הקב״ה הביאו כפרה עלי שמיעטתי את הירח והיינו דאמר ר״ש בן לקיש מה נשתנה שעיר של ראש חדש שנאמר בו </a:t>
            </a:r>
            <a:r>
              <a:rPr lang="he-IL" sz="2400" b="1" i="0" dirty="0" smtClean="0">
                <a:solidFill>
                  <a:srgbClr val="777777"/>
                </a:solidFill>
                <a:effectLst/>
                <a:latin typeface="Taamey Frank CLM"/>
              </a:rPr>
              <a:t>{</a:t>
            </a:r>
            <a:r>
              <a:rPr lang="he-IL" sz="2400" b="1" i="0" u="none" strike="noStrike" dirty="0" smtClean="0">
                <a:solidFill>
                  <a:srgbClr val="777777"/>
                </a:solidFill>
                <a:effectLst/>
                <a:latin typeface="Taamey Frank CLM"/>
                <a:hlinkClick r:id="rId5"/>
              </a:rPr>
              <a:t>במדבר כ״ח:י״א</a:t>
            </a:r>
            <a:r>
              <a:rPr lang="he-IL" sz="2400" b="1" i="0" dirty="0" smtClean="0">
                <a:solidFill>
                  <a:srgbClr val="777777"/>
                </a:solidFill>
                <a:effectLst/>
                <a:latin typeface="Taamey Frank CLM"/>
              </a:rPr>
              <a:t>}</a:t>
            </a:r>
            <a:r>
              <a:rPr lang="he-IL" sz="2400" b="1" i="0" dirty="0" smtClean="0">
                <a:solidFill>
                  <a:srgbClr val="000000"/>
                </a:solidFill>
                <a:effectLst/>
                <a:latin typeface="Taamey Frank CLM"/>
              </a:rPr>
              <a:t> לה׳ אמר הקב״ה שעיר זה יהא כפרה על שמיעטתי את הירח.  חולין ס:</a:t>
            </a:r>
            <a:endParaRPr lang="en-US" sz="2400" b="1" dirty="0"/>
          </a:p>
        </p:txBody>
      </p:sp>
      <p:pic>
        <p:nvPicPr>
          <p:cNvPr id="5" name="Picture 4"/>
          <p:cNvPicPr>
            <a:picLocks noChangeAspect="1"/>
          </p:cNvPicPr>
          <p:nvPr/>
        </p:nvPicPr>
        <p:blipFill>
          <a:blip r:embed="rId6"/>
          <a:stretch>
            <a:fillRect/>
          </a:stretch>
        </p:blipFill>
        <p:spPr>
          <a:xfrm>
            <a:off x="838200" y="5122747"/>
            <a:ext cx="1579402" cy="1101177"/>
          </a:xfrm>
          <a:prstGeom prst="rect">
            <a:avLst/>
          </a:prstGeom>
        </p:spPr>
      </p:pic>
    </p:spTree>
    <p:extLst>
      <p:ext uri="{BB962C8B-B14F-4D97-AF65-F5344CB8AC3E}">
        <p14:creationId xmlns:p14="http://schemas.microsoft.com/office/powerpoint/2010/main" val="6137066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E85ADD5-0EBF-478B-BFAD-801BC14EA930}" type="slidenum">
              <a:rPr lang="en-US" smtClean="0"/>
              <a:t>23</a:t>
            </a:fld>
            <a:endParaRPr lang="en-US"/>
          </a:p>
        </p:txBody>
      </p:sp>
      <p:pic>
        <p:nvPicPr>
          <p:cNvPr id="3" name="Picture 2"/>
          <p:cNvPicPr>
            <a:picLocks noChangeAspect="1"/>
          </p:cNvPicPr>
          <p:nvPr/>
        </p:nvPicPr>
        <p:blipFill>
          <a:blip r:embed="rId2"/>
          <a:stretch>
            <a:fillRect/>
          </a:stretch>
        </p:blipFill>
        <p:spPr>
          <a:xfrm>
            <a:off x="859669" y="4579042"/>
            <a:ext cx="2081652" cy="1451351"/>
          </a:xfrm>
          <a:prstGeom prst="rect">
            <a:avLst/>
          </a:prstGeom>
        </p:spPr>
      </p:pic>
      <p:sp>
        <p:nvSpPr>
          <p:cNvPr id="4" name="TextBox 3"/>
          <p:cNvSpPr txBox="1"/>
          <p:nvPr/>
        </p:nvSpPr>
        <p:spPr>
          <a:xfrm>
            <a:off x="3445932" y="3581400"/>
            <a:ext cx="5486400" cy="1569660"/>
          </a:xfrm>
          <a:prstGeom prst="rect">
            <a:avLst/>
          </a:prstGeom>
          <a:noFill/>
        </p:spPr>
        <p:txBody>
          <a:bodyPr wrap="square" rtlCol="0">
            <a:spAutoFit/>
          </a:bodyPr>
          <a:lstStyle/>
          <a:p>
            <a:pPr algn="ctr"/>
            <a:r>
              <a:rPr lang="he-IL" sz="9600" b="1" dirty="0" smtClean="0"/>
              <a:t>? ? ? ? ?</a:t>
            </a:r>
            <a:endParaRPr lang="en-US" sz="9600" b="1" dirty="0"/>
          </a:p>
        </p:txBody>
      </p:sp>
      <p:sp>
        <p:nvSpPr>
          <p:cNvPr id="5" name="TextBox 4"/>
          <p:cNvSpPr txBox="1"/>
          <p:nvPr/>
        </p:nvSpPr>
        <p:spPr>
          <a:xfrm>
            <a:off x="1173480" y="1381923"/>
            <a:ext cx="7758852" cy="1754326"/>
          </a:xfrm>
          <a:prstGeom prst="rect">
            <a:avLst/>
          </a:prstGeom>
          <a:noFill/>
        </p:spPr>
        <p:txBody>
          <a:bodyPr wrap="square" rtlCol="0">
            <a:spAutoFit/>
          </a:bodyPr>
          <a:lstStyle/>
          <a:p>
            <a:r>
              <a:rPr lang="en-US" sz="3600" b="1" dirty="0" smtClean="0"/>
              <a:t>WHAT DID THE MOON WANT</a:t>
            </a:r>
            <a:r>
              <a:rPr lang="he-IL" sz="3600" b="1" dirty="0" smtClean="0"/>
              <a:t>?</a:t>
            </a:r>
          </a:p>
          <a:p>
            <a:r>
              <a:rPr lang="en-US" sz="3600" b="1" dirty="0" smtClean="0"/>
              <a:t>AND IF YOU WERE ‘</a:t>
            </a:r>
            <a:r>
              <a:rPr lang="he-IL" sz="3600" b="1" dirty="0" smtClean="0"/>
              <a:t>  ה</a:t>
            </a:r>
            <a:r>
              <a:rPr lang="en-US" sz="3600" b="1" dirty="0"/>
              <a:t> </a:t>
            </a:r>
            <a:r>
              <a:rPr lang="en-US" sz="3600" b="1" dirty="0" smtClean="0"/>
              <a:t>WHAT OTHER OPTIONS DID YOU HAVE?</a:t>
            </a:r>
            <a:endParaRPr lang="en-US" sz="3600" b="1" dirty="0"/>
          </a:p>
        </p:txBody>
      </p:sp>
    </p:spTree>
    <p:extLst>
      <p:ext uri="{BB962C8B-B14F-4D97-AF65-F5344CB8AC3E}">
        <p14:creationId xmlns:p14="http://schemas.microsoft.com/office/powerpoint/2010/main" val="35676418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E85ADD5-0EBF-478B-BFAD-801BC14EA930}" type="slidenum">
              <a:rPr lang="en-US" smtClean="0"/>
              <a:t>24</a:t>
            </a:fld>
            <a:endParaRPr lang="en-US"/>
          </a:p>
        </p:txBody>
      </p:sp>
      <p:pic>
        <p:nvPicPr>
          <p:cNvPr id="3" name="Picture 2"/>
          <p:cNvPicPr>
            <a:picLocks noChangeAspect="1"/>
          </p:cNvPicPr>
          <p:nvPr/>
        </p:nvPicPr>
        <p:blipFill>
          <a:blip r:embed="rId2"/>
          <a:stretch>
            <a:fillRect/>
          </a:stretch>
        </p:blipFill>
        <p:spPr>
          <a:xfrm>
            <a:off x="859668" y="4709160"/>
            <a:ext cx="1895027" cy="1321234"/>
          </a:xfrm>
          <a:prstGeom prst="rect">
            <a:avLst/>
          </a:prstGeom>
        </p:spPr>
      </p:pic>
      <p:sp>
        <p:nvSpPr>
          <p:cNvPr id="4" name="TextBox 3"/>
          <p:cNvSpPr txBox="1"/>
          <p:nvPr/>
        </p:nvSpPr>
        <p:spPr>
          <a:xfrm>
            <a:off x="1600200" y="2011680"/>
            <a:ext cx="8229600" cy="1446550"/>
          </a:xfrm>
          <a:prstGeom prst="rect">
            <a:avLst/>
          </a:prstGeom>
          <a:noFill/>
        </p:spPr>
        <p:txBody>
          <a:bodyPr wrap="square" rtlCol="0">
            <a:spAutoFit/>
          </a:bodyPr>
          <a:lstStyle/>
          <a:p>
            <a:r>
              <a:rPr lang="en-US" sz="4400" b="1" dirty="0" smtClean="0"/>
              <a:t>HOW DOES THE </a:t>
            </a:r>
            <a:r>
              <a:rPr lang="he-IL" sz="4400" b="1" dirty="0" smtClean="0"/>
              <a:t>שעיר של ראש חודש</a:t>
            </a:r>
            <a:r>
              <a:rPr lang="en-US" sz="4400" b="1" dirty="0" smtClean="0"/>
              <a:t> SOLVE THE PROBLEM?</a:t>
            </a:r>
            <a:endParaRPr lang="en-US" sz="4400" b="1" dirty="0"/>
          </a:p>
        </p:txBody>
      </p:sp>
    </p:spTree>
    <p:extLst>
      <p:ext uri="{BB962C8B-B14F-4D97-AF65-F5344CB8AC3E}">
        <p14:creationId xmlns:p14="http://schemas.microsoft.com/office/powerpoint/2010/main" val="2500765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E85ADD5-0EBF-478B-BFAD-801BC14EA930}" type="slidenum">
              <a:rPr lang="en-US" smtClean="0"/>
              <a:t>25</a:t>
            </a:fld>
            <a:endParaRPr lang="en-US"/>
          </a:p>
        </p:txBody>
      </p:sp>
      <p:sp>
        <p:nvSpPr>
          <p:cNvPr id="3" name="TextBox 2"/>
          <p:cNvSpPr txBox="1"/>
          <p:nvPr/>
        </p:nvSpPr>
        <p:spPr>
          <a:xfrm>
            <a:off x="1325880" y="899160"/>
            <a:ext cx="7948122" cy="3785652"/>
          </a:xfrm>
          <a:prstGeom prst="rect">
            <a:avLst/>
          </a:prstGeom>
          <a:noFill/>
        </p:spPr>
        <p:txBody>
          <a:bodyPr wrap="square" rtlCol="0">
            <a:spAutoFit/>
          </a:bodyPr>
          <a:lstStyle/>
          <a:p>
            <a:r>
              <a:rPr lang="en-US" sz="2400" b="1" dirty="0" smtClean="0"/>
              <a:t>RAV PINKUS IN NEFESH CHAYA AND IN BRAISHIS—</a:t>
            </a:r>
          </a:p>
          <a:p>
            <a:endParaRPr lang="en-US" sz="2400" b="1" dirty="0"/>
          </a:p>
          <a:p>
            <a:pPr marL="285750" indent="-285750">
              <a:buFont typeface="Wingdings" panose="05000000000000000000" pitchFamily="2" charset="2"/>
              <a:buChar char="v"/>
            </a:pPr>
            <a:r>
              <a:rPr lang="en-US" sz="2400" b="1" dirty="0" smtClean="0"/>
              <a:t>WHAT DID THE MOON REALLY WANT?</a:t>
            </a:r>
          </a:p>
          <a:p>
            <a:pPr marL="285750" indent="-285750">
              <a:buFont typeface="Wingdings" panose="05000000000000000000" pitchFamily="2" charset="2"/>
              <a:buChar char="v"/>
            </a:pPr>
            <a:endParaRPr lang="en-US" sz="2400" b="1" dirty="0"/>
          </a:p>
          <a:p>
            <a:pPr marL="285750" indent="-285750">
              <a:buFont typeface="Wingdings" panose="05000000000000000000" pitchFamily="2" charset="2"/>
              <a:buChar char="v"/>
            </a:pPr>
            <a:r>
              <a:rPr lang="en-US" sz="2400" b="1" dirty="0" smtClean="0"/>
              <a:t>WHY DID HASHEM OFFER HER ALL OF THESE OPTIONS?</a:t>
            </a:r>
          </a:p>
          <a:p>
            <a:pPr marL="285750" indent="-285750">
              <a:buFont typeface="Wingdings" panose="05000000000000000000" pitchFamily="2" charset="2"/>
              <a:buChar char="v"/>
            </a:pPr>
            <a:endParaRPr lang="en-US" sz="2400" b="1" dirty="0"/>
          </a:p>
          <a:p>
            <a:pPr marL="285750" indent="-285750">
              <a:buFont typeface="Wingdings" panose="05000000000000000000" pitchFamily="2" charset="2"/>
              <a:buChar char="v"/>
            </a:pPr>
            <a:r>
              <a:rPr lang="en-US" sz="2400" b="1" dirty="0" smtClean="0"/>
              <a:t>HOW DID ROSH CHODESH ACCOMPLISH THIS?</a:t>
            </a:r>
          </a:p>
          <a:p>
            <a:pPr marL="285750" indent="-285750">
              <a:buFont typeface="Wingdings" panose="05000000000000000000" pitchFamily="2" charset="2"/>
              <a:buChar char="v"/>
            </a:pPr>
            <a:endParaRPr lang="en-US" sz="2400" b="1" dirty="0"/>
          </a:p>
          <a:p>
            <a:pPr marL="285750" indent="-285750">
              <a:buFont typeface="Wingdings" panose="05000000000000000000" pitchFamily="2" charset="2"/>
              <a:buChar char="v"/>
            </a:pPr>
            <a:r>
              <a:rPr lang="he-IL" sz="2400" b="1" dirty="0" smtClean="0"/>
              <a:t>לא אדו ראש לא בדו פסח</a:t>
            </a:r>
            <a:endParaRPr lang="en-US" sz="2400" b="1" dirty="0"/>
          </a:p>
        </p:txBody>
      </p:sp>
      <p:pic>
        <p:nvPicPr>
          <p:cNvPr id="5" name="Picture 4"/>
          <p:cNvPicPr>
            <a:picLocks noChangeAspect="1"/>
          </p:cNvPicPr>
          <p:nvPr/>
        </p:nvPicPr>
        <p:blipFill>
          <a:blip r:embed="rId2"/>
          <a:stretch>
            <a:fillRect/>
          </a:stretch>
        </p:blipFill>
        <p:spPr>
          <a:xfrm>
            <a:off x="345453" y="4856153"/>
            <a:ext cx="2473946" cy="1367771"/>
          </a:xfrm>
          <a:prstGeom prst="rect">
            <a:avLst/>
          </a:prstGeom>
        </p:spPr>
      </p:pic>
    </p:spTree>
    <p:extLst>
      <p:ext uri="{BB962C8B-B14F-4D97-AF65-F5344CB8AC3E}">
        <p14:creationId xmlns:p14="http://schemas.microsoft.com/office/powerpoint/2010/main" val="26517960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E85ADD5-0EBF-478B-BFAD-801BC14EA930}" type="slidenum">
              <a:rPr lang="en-US" smtClean="0"/>
              <a:t>26</a:t>
            </a:fld>
            <a:endParaRPr lang="en-US"/>
          </a:p>
        </p:txBody>
      </p:sp>
      <p:pic>
        <p:nvPicPr>
          <p:cNvPr id="3" name="Picture 2"/>
          <p:cNvPicPr>
            <a:picLocks noChangeAspect="1"/>
          </p:cNvPicPr>
          <p:nvPr/>
        </p:nvPicPr>
        <p:blipFill>
          <a:blip r:embed="rId2"/>
          <a:stretch>
            <a:fillRect/>
          </a:stretch>
        </p:blipFill>
        <p:spPr>
          <a:xfrm>
            <a:off x="208293" y="5240154"/>
            <a:ext cx="2473946" cy="1367771"/>
          </a:xfrm>
          <a:prstGeom prst="rect">
            <a:avLst/>
          </a:prstGeom>
        </p:spPr>
      </p:pic>
      <p:pic>
        <p:nvPicPr>
          <p:cNvPr id="4" name="Picture 3"/>
          <p:cNvPicPr>
            <a:picLocks noChangeAspect="1"/>
          </p:cNvPicPr>
          <p:nvPr/>
        </p:nvPicPr>
        <p:blipFill>
          <a:blip r:embed="rId3"/>
          <a:stretch>
            <a:fillRect/>
          </a:stretch>
        </p:blipFill>
        <p:spPr>
          <a:xfrm>
            <a:off x="1158240" y="1071233"/>
            <a:ext cx="9421475" cy="3546487"/>
          </a:xfrm>
          <a:prstGeom prst="rect">
            <a:avLst/>
          </a:prstGeom>
        </p:spPr>
      </p:pic>
    </p:spTree>
    <p:extLst>
      <p:ext uri="{BB962C8B-B14F-4D97-AF65-F5344CB8AC3E}">
        <p14:creationId xmlns:p14="http://schemas.microsoft.com/office/powerpoint/2010/main" val="23560087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E85ADD5-0EBF-478B-BFAD-801BC14EA930}" type="slidenum">
              <a:rPr lang="en-US" smtClean="0"/>
              <a:t>27</a:t>
            </a:fld>
            <a:endParaRPr lang="en-US"/>
          </a:p>
        </p:txBody>
      </p:sp>
      <p:pic>
        <p:nvPicPr>
          <p:cNvPr id="3" name="Picture 2"/>
          <p:cNvPicPr>
            <a:picLocks noChangeAspect="1"/>
          </p:cNvPicPr>
          <p:nvPr/>
        </p:nvPicPr>
        <p:blipFill>
          <a:blip r:embed="rId2"/>
          <a:stretch>
            <a:fillRect/>
          </a:stretch>
        </p:blipFill>
        <p:spPr>
          <a:xfrm>
            <a:off x="292553" y="721792"/>
            <a:ext cx="10847887" cy="2703138"/>
          </a:xfrm>
          <a:prstGeom prst="rect">
            <a:avLst/>
          </a:prstGeom>
        </p:spPr>
      </p:pic>
      <p:pic>
        <p:nvPicPr>
          <p:cNvPr id="4" name="Picture 3"/>
          <p:cNvPicPr>
            <a:picLocks noChangeAspect="1"/>
          </p:cNvPicPr>
          <p:nvPr/>
        </p:nvPicPr>
        <p:blipFill>
          <a:blip r:embed="rId3"/>
          <a:stretch>
            <a:fillRect/>
          </a:stretch>
        </p:blipFill>
        <p:spPr>
          <a:xfrm>
            <a:off x="482613" y="4673591"/>
            <a:ext cx="2473946" cy="1367771"/>
          </a:xfrm>
          <a:prstGeom prst="rect">
            <a:avLst/>
          </a:prstGeom>
        </p:spPr>
      </p:pic>
      <p:sp>
        <p:nvSpPr>
          <p:cNvPr id="5" name="TextBox 4"/>
          <p:cNvSpPr txBox="1"/>
          <p:nvPr/>
        </p:nvSpPr>
        <p:spPr>
          <a:xfrm>
            <a:off x="5105400" y="721792"/>
            <a:ext cx="6035040" cy="451688"/>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2014876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95319" y="5322958"/>
            <a:ext cx="2473946" cy="1367771"/>
          </a:xfrm>
          <a:prstGeom prst="rect">
            <a:avLst/>
          </a:prstGeom>
        </p:spPr>
      </p:pic>
      <p:sp>
        <p:nvSpPr>
          <p:cNvPr id="3" name="TextBox 2"/>
          <p:cNvSpPr txBox="1"/>
          <p:nvPr/>
        </p:nvSpPr>
        <p:spPr>
          <a:xfrm>
            <a:off x="1295400" y="1280160"/>
            <a:ext cx="8046720" cy="3539430"/>
          </a:xfrm>
          <a:prstGeom prst="rect">
            <a:avLst/>
          </a:prstGeom>
          <a:noFill/>
        </p:spPr>
        <p:txBody>
          <a:bodyPr wrap="square" rtlCol="0">
            <a:spAutoFit/>
          </a:bodyPr>
          <a:lstStyle/>
          <a:p>
            <a:pPr algn="r"/>
            <a:r>
              <a:rPr lang="he-IL" sz="2800" b="1" dirty="0" smtClean="0"/>
              <a:t>הדרך לענוה –עלי שור חלק ב'</a:t>
            </a:r>
          </a:p>
          <a:p>
            <a:pPr algn="r"/>
            <a:r>
              <a:rPr lang="he-IL" sz="2800" b="1" dirty="0" smtClean="0"/>
              <a:t>1. תפילה כולה היא הכנעה לפני בורא כל העולמות. ודי לו לאדם המתפלל מעומקא דלבא בהתלמדות להכניע לפני בוראו....יעשה עסק רב מתפילתו</a:t>
            </a:r>
          </a:p>
          <a:p>
            <a:pPr algn="r"/>
            <a:r>
              <a:rPr lang="he-IL" sz="2800" b="1" dirty="0" smtClean="0"/>
              <a:t>2.לימוד עם חברותא—לימוד זה קשור בשבירת המדות—החבר צודק וצריכים להודות על האמת או הוא מבין יותר מהר או יותר בעומק...</a:t>
            </a:r>
          </a:p>
          <a:p>
            <a:pPr algn="r"/>
            <a:r>
              <a:rPr lang="he-IL" sz="2800" b="1" dirty="0" smtClean="0"/>
              <a:t>3. שמוש תלמידי חכמים</a:t>
            </a:r>
            <a:endParaRPr lang="en-US" sz="2800" b="1" dirty="0"/>
          </a:p>
        </p:txBody>
      </p:sp>
      <p:sp>
        <p:nvSpPr>
          <p:cNvPr id="4" name="Slide Number Placeholder 3"/>
          <p:cNvSpPr>
            <a:spLocks noGrp="1"/>
          </p:cNvSpPr>
          <p:nvPr>
            <p:ph type="sldNum" sz="quarter" idx="12"/>
          </p:nvPr>
        </p:nvSpPr>
        <p:spPr/>
        <p:txBody>
          <a:bodyPr/>
          <a:lstStyle/>
          <a:p>
            <a:fld id="{8E85ADD5-0EBF-478B-BFAD-801BC14EA930}" type="slidenum">
              <a:rPr lang="en-US" smtClean="0"/>
              <a:t>28</a:t>
            </a:fld>
            <a:endParaRPr lang="en-US"/>
          </a:p>
        </p:txBody>
      </p:sp>
    </p:spTree>
    <p:extLst>
      <p:ext uri="{BB962C8B-B14F-4D97-AF65-F5344CB8AC3E}">
        <p14:creationId xmlns:p14="http://schemas.microsoft.com/office/powerpoint/2010/main" val="40304374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5807" y="5387219"/>
            <a:ext cx="6096000" cy="685059"/>
          </a:xfrm>
          <a:prstGeom prst="rect">
            <a:avLst/>
          </a:prstGeom>
        </p:spPr>
        <p:txBody>
          <a:bodyPr>
            <a:spAutoFit/>
          </a:bodyPr>
          <a:lstStyle/>
          <a:p>
            <a:pPr algn="r" rtl="1">
              <a:lnSpc>
                <a:spcPct val="107000"/>
              </a:lnSpc>
            </a:pPr>
            <a:r>
              <a:rPr lang="he-IL" dirty="0">
                <a:latin typeface="Calibri" panose="020F0502020204030204" pitchFamily="34" charset="0"/>
                <a:ea typeface="Times New Roman" panose="02020603050405020304" pitchFamily="18" charset="0"/>
                <a:cs typeface="Times New Roman" panose="02020603050405020304" pitchFamily="18" charset="0"/>
              </a:rPr>
              <a:t>מדרש לקח טוב על אסתר</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pPr>
            <a:r>
              <a:rPr lang="he-IL" dirty="0">
                <a:latin typeface="Calibri" panose="020F0502020204030204" pitchFamily="34" charset="0"/>
                <a:ea typeface="Times New Roman" panose="02020603050405020304" pitchFamily="18" charset="0"/>
                <a:cs typeface="Times New Roman" panose="02020603050405020304" pitchFamily="18" charset="0"/>
              </a:rPr>
              <a:t>ג׳:ז׳</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967970" y="2202265"/>
            <a:ext cx="10112064" cy="718466"/>
          </a:xfrm>
          <a:prstGeom prst="rect">
            <a:avLst/>
          </a:prstGeom>
        </p:spPr>
        <p:txBody>
          <a:bodyPr wrap="none">
            <a:spAutoFit/>
          </a:bodyPr>
          <a:lstStyle/>
          <a:p>
            <a:pPr algn="r" rtl="1">
              <a:lnSpc>
                <a:spcPct val="107000"/>
              </a:lnSpc>
            </a:pPr>
            <a:r>
              <a:rPr lang="he-IL" sz="4000" b="1" dirty="0">
                <a:latin typeface="Calibri" panose="020F0502020204030204" pitchFamily="34" charset="0"/>
                <a:ea typeface="Times New Roman" panose="02020603050405020304" pitchFamily="18" charset="0"/>
                <a:cs typeface="Times New Roman" panose="02020603050405020304" pitchFamily="18" charset="0"/>
              </a:rPr>
              <a:t>דלי, זכות משה, שנאמר וגם דלה דלה לנו (שמות ב יט).</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5460796" y="1636760"/>
            <a:ext cx="3794629" cy="646331"/>
          </a:xfrm>
          <a:prstGeom prst="rect">
            <a:avLst/>
          </a:prstGeom>
        </p:spPr>
        <p:txBody>
          <a:bodyPr wrap="none">
            <a:spAutoFit/>
          </a:bodyPr>
          <a:lstStyle/>
          <a:p>
            <a:r>
              <a:rPr lang="he-IL" sz="3600" b="1" dirty="0">
                <a:ea typeface="Times New Roman" panose="02020603050405020304" pitchFamily="18" charset="0"/>
                <a:cs typeface="Times New Roman" panose="02020603050405020304" pitchFamily="18" charset="0"/>
              </a:rPr>
              <a:t>אמר אבדוק </a:t>
            </a:r>
            <a:r>
              <a:rPr lang="he-IL" sz="3600" b="1" dirty="0" smtClean="0">
                <a:ea typeface="Times New Roman" panose="02020603050405020304" pitchFamily="18" charset="0"/>
                <a:cs typeface="Times New Roman" panose="02020603050405020304" pitchFamily="18" charset="0"/>
              </a:rPr>
              <a:t>במזלות....</a:t>
            </a:r>
            <a:endParaRPr lang="en-US" sz="3600" dirty="0"/>
          </a:p>
        </p:txBody>
      </p:sp>
      <p:pic>
        <p:nvPicPr>
          <p:cNvPr id="5" name="Picture 4"/>
          <p:cNvPicPr>
            <a:picLocks noChangeAspect="1"/>
          </p:cNvPicPr>
          <p:nvPr/>
        </p:nvPicPr>
        <p:blipFill>
          <a:blip r:embed="rId2"/>
          <a:stretch>
            <a:fillRect/>
          </a:stretch>
        </p:blipFill>
        <p:spPr>
          <a:xfrm>
            <a:off x="967970" y="3720111"/>
            <a:ext cx="2391109" cy="1667108"/>
          </a:xfrm>
          <a:prstGeom prst="rect">
            <a:avLst/>
          </a:prstGeom>
        </p:spPr>
      </p:pic>
      <p:sp>
        <p:nvSpPr>
          <p:cNvPr id="6" name="Slide Number Placeholder 5"/>
          <p:cNvSpPr>
            <a:spLocks noGrp="1"/>
          </p:cNvSpPr>
          <p:nvPr>
            <p:ph type="sldNum" sz="quarter" idx="12"/>
          </p:nvPr>
        </p:nvSpPr>
        <p:spPr/>
        <p:txBody>
          <a:bodyPr/>
          <a:lstStyle/>
          <a:p>
            <a:fld id="{8E85ADD5-0EBF-478B-BFAD-801BC14EA930}" type="slidenum">
              <a:rPr lang="en-US" smtClean="0"/>
              <a:t>3</a:t>
            </a:fld>
            <a:endParaRPr lang="en-US"/>
          </a:p>
        </p:txBody>
      </p:sp>
    </p:spTree>
    <p:extLst>
      <p:ext uri="{BB962C8B-B14F-4D97-AF65-F5344CB8AC3E}">
        <p14:creationId xmlns:p14="http://schemas.microsoft.com/office/powerpoint/2010/main" val="1409899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362472" y="1048416"/>
            <a:ext cx="1811824" cy="1800058"/>
          </a:xfrm>
          <a:prstGeom prst="rect">
            <a:avLst/>
          </a:prstGeom>
        </p:spPr>
      </p:pic>
      <p:sp>
        <p:nvSpPr>
          <p:cNvPr id="3" name="Rectangle 2"/>
          <p:cNvSpPr/>
          <p:nvPr/>
        </p:nvSpPr>
        <p:spPr>
          <a:xfrm>
            <a:off x="3048000" y="3053513"/>
            <a:ext cx="6096000" cy="593304"/>
          </a:xfrm>
          <a:prstGeom prst="rect">
            <a:avLst/>
          </a:prstGeom>
        </p:spPr>
        <p:txBody>
          <a:bodyPr>
            <a:spAutoFit/>
          </a:bodyPr>
          <a:lstStyle/>
          <a:p>
            <a:pPr algn="r" rtl="1">
              <a:lnSpc>
                <a:spcPct val="107000"/>
              </a:lnSpc>
            </a:pPr>
            <a:r>
              <a:rPr lang="he-IL" sz="3200" b="1" dirty="0" smtClean="0">
                <a:latin typeface="Calibri" panose="020F0502020204030204" pitchFamily="34" charset="0"/>
                <a:ea typeface="Times New Roman" panose="02020603050405020304" pitchFamily="18" charset="0"/>
                <a:cs typeface="Times New Roman" panose="02020603050405020304" pitchFamily="18" charset="0"/>
              </a:rPr>
              <a:t>תאומים </a:t>
            </a:r>
            <a:r>
              <a:rPr lang="he-IL" sz="3200" b="1" dirty="0">
                <a:latin typeface="Calibri" panose="020F0502020204030204" pitchFamily="34" charset="0"/>
                <a:ea typeface="Times New Roman" panose="02020603050405020304" pitchFamily="18" charset="0"/>
                <a:cs typeface="Times New Roman" panose="02020603050405020304" pitchFamily="18" charset="0"/>
              </a:rPr>
              <a:t>מאזנים </a:t>
            </a:r>
            <a:r>
              <a:rPr lang="he-IL" sz="3200" b="1" u="sng" dirty="0">
                <a:latin typeface="Calibri" panose="020F0502020204030204" pitchFamily="34" charset="0"/>
                <a:ea typeface="Times New Roman" panose="02020603050405020304" pitchFamily="18" charset="0"/>
                <a:cs typeface="Times New Roman" panose="02020603050405020304" pitchFamily="18" charset="0"/>
              </a:rPr>
              <a:t>דלי</a:t>
            </a:r>
            <a:r>
              <a:rPr lang="he-IL" sz="3200" b="1" dirty="0">
                <a:latin typeface="Calibri" panose="020F0502020204030204" pitchFamily="34" charset="0"/>
                <a:ea typeface="Times New Roman" panose="02020603050405020304" pitchFamily="18" charset="0"/>
                <a:cs typeface="Times New Roman" panose="02020603050405020304" pitchFamily="18" charset="0"/>
              </a:rPr>
              <a:t> פונים לדרום</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p:cNvSpPr/>
          <p:nvPr/>
        </p:nvSpPr>
        <p:spPr>
          <a:xfrm>
            <a:off x="3048000" y="3851856"/>
            <a:ext cx="6096000" cy="685059"/>
          </a:xfrm>
          <a:prstGeom prst="rect">
            <a:avLst/>
          </a:prstGeom>
        </p:spPr>
        <p:txBody>
          <a:bodyPr>
            <a:spAutoFit/>
          </a:bodyPr>
          <a:lstStyle/>
          <a:p>
            <a:pPr algn="r" rtl="1">
              <a:lnSpc>
                <a:spcPct val="107000"/>
              </a:lnSpc>
            </a:pPr>
            <a:r>
              <a:rPr lang="he-IL" dirty="0">
                <a:latin typeface="Calibri" panose="020F0502020204030204" pitchFamily="34" charset="0"/>
                <a:ea typeface="Times New Roman" panose="02020603050405020304" pitchFamily="18" charset="0"/>
                <a:cs typeface="Times New Roman" panose="02020603050405020304" pitchFamily="18" charset="0"/>
              </a:rPr>
              <a:t>ילקוט שמעוני על נ"ך</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pPr>
            <a:r>
              <a:rPr lang="he-IL" dirty="0">
                <a:latin typeface="Calibri" panose="020F0502020204030204" pitchFamily="34" charset="0"/>
                <a:ea typeface="Times New Roman" panose="02020603050405020304" pitchFamily="18" charset="0"/>
                <a:cs typeface="Times New Roman" panose="02020603050405020304" pitchFamily="18" charset="0"/>
              </a:rPr>
              <a:t>קפ״ה</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Picture 5"/>
          <p:cNvPicPr>
            <a:picLocks noChangeAspect="1"/>
          </p:cNvPicPr>
          <p:nvPr/>
        </p:nvPicPr>
        <p:blipFill>
          <a:blip r:embed="rId3"/>
          <a:stretch>
            <a:fillRect/>
          </a:stretch>
        </p:blipFill>
        <p:spPr>
          <a:xfrm>
            <a:off x="1051257" y="3703361"/>
            <a:ext cx="2391109" cy="1667108"/>
          </a:xfrm>
          <a:prstGeom prst="rect">
            <a:avLst/>
          </a:prstGeom>
        </p:spPr>
      </p:pic>
      <p:sp>
        <p:nvSpPr>
          <p:cNvPr id="7" name="Slide Number Placeholder 6"/>
          <p:cNvSpPr>
            <a:spLocks noGrp="1"/>
          </p:cNvSpPr>
          <p:nvPr>
            <p:ph type="sldNum" sz="quarter" idx="12"/>
          </p:nvPr>
        </p:nvSpPr>
        <p:spPr/>
        <p:txBody>
          <a:bodyPr/>
          <a:lstStyle/>
          <a:p>
            <a:fld id="{8E85ADD5-0EBF-478B-BFAD-801BC14EA930}" type="slidenum">
              <a:rPr lang="en-US" smtClean="0"/>
              <a:t>4</a:t>
            </a:fld>
            <a:endParaRPr lang="en-US"/>
          </a:p>
        </p:txBody>
      </p:sp>
    </p:spTree>
    <p:extLst>
      <p:ext uri="{BB962C8B-B14F-4D97-AF65-F5344CB8AC3E}">
        <p14:creationId xmlns:p14="http://schemas.microsoft.com/office/powerpoint/2010/main" val="24513538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957603" y="2352525"/>
            <a:ext cx="2276793" cy="2152950"/>
          </a:xfrm>
          <a:prstGeom prst="rect">
            <a:avLst/>
          </a:prstGeom>
        </p:spPr>
      </p:pic>
      <p:sp>
        <p:nvSpPr>
          <p:cNvPr id="3" name="Rectangle 2"/>
          <p:cNvSpPr/>
          <p:nvPr/>
        </p:nvSpPr>
        <p:spPr>
          <a:xfrm>
            <a:off x="3583857" y="1479595"/>
            <a:ext cx="5402351" cy="991169"/>
          </a:xfrm>
          <a:prstGeom prst="rect">
            <a:avLst/>
          </a:prstGeom>
        </p:spPr>
        <p:txBody>
          <a:bodyPr wrap="square">
            <a:spAutoFit/>
          </a:bodyPr>
          <a:lstStyle/>
          <a:p>
            <a:pPr algn="ctr">
              <a:lnSpc>
                <a:spcPct val="107000"/>
              </a:lnSpc>
              <a:spcAft>
                <a:spcPts val="800"/>
              </a:spcAft>
            </a:pPr>
            <a:r>
              <a:rPr lang="en-US" sz="2800" dirty="0">
                <a:latin typeface="Calibri" panose="020F0502020204030204" pitchFamily="34" charset="0"/>
                <a:ea typeface="Calibri" panose="020F0502020204030204" pitchFamily="34" charset="0"/>
                <a:cs typeface="Arial" panose="020B0604020202020204" pitchFamily="34" charset="0"/>
              </a:rPr>
              <a:t>The </a:t>
            </a:r>
            <a:r>
              <a:rPr lang="he-IL" sz="2800" dirty="0" smtClean="0">
                <a:latin typeface="Calibri" panose="020F0502020204030204" pitchFamily="34" charset="0"/>
                <a:ea typeface="Calibri" panose="020F0502020204030204" pitchFamily="34" charset="0"/>
                <a:cs typeface="Arial" panose="020B0604020202020204" pitchFamily="34" charset="0"/>
              </a:rPr>
              <a:t>שבט</a:t>
            </a:r>
            <a:r>
              <a:rPr lang="en-US" sz="2800" dirty="0" smtClean="0">
                <a:latin typeface="Calibri" panose="020F0502020204030204" pitchFamily="34" charset="0"/>
                <a:ea typeface="Calibri" panose="020F0502020204030204" pitchFamily="34" charset="0"/>
                <a:cs typeface="Arial" panose="020B0604020202020204" pitchFamily="34" charset="0"/>
              </a:rPr>
              <a:t> </a:t>
            </a:r>
            <a:r>
              <a:rPr lang="en-US" sz="2800" dirty="0">
                <a:latin typeface="Calibri" panose="020F0502020204030204" pitchFamily="34" charset="0"/>
                <a:ea typeface="Calibri" panose="020F0502020204030204" pitchFamily="34" charset="0"/>
                <a:cs typeface="Arial" panose="020B0604020202020204" pitchFamily="34" charset="0"/>
              </a:rPr>
              <a:t>connected with </a:t>
            </a:r>
            <a:r>
              <a:rPr lang="he-IL" sz="2800" dirty="0">
                <a:latin typeface="Calibri" panose="020F0502020204030204" pitchFamily="34" charset="0"/>
                <a:ea typeface="Calibri" panose="020F0502020204030204" pitchFamily="34" charset="0"/>
              </a:rPr>
              <a:t>שבט</a:t>
            </a:r>
            <a:r>
              <a:rPr lang="en-US" sz="2800" dirty="0">
                <a:latin typeface="Calibri" panose="020F0502020204030204" pitchFamily="34" charset="0"/>
                <a:ea typeface="Calibri" panose="020F0502020204030204" pitchFamily="34" charset="0"/>
                <a:cs typeface="Arial" panose="020B0604020202020204" pitchFamily="34" charset="0"/>
              </a:rPr>
              <a:t> is </a:t>
            </a:r>
            <a:r>
              <a:rPr lang="he-IL" sz="2800" dirty="0">
                <a:latin typeface="Calibri" panose="020F0502020204030204" pitchFamily="34" charset="0"/>
                <a:ea typeface="Calibri" panose="020F0502020204030204" pitchFamily="34" charset="0"/>
              </a:rPr>
              <a:t>אשר</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3"/>
          <p:cNvPicPr>
            <a:picLocks noChangeAspect="1"/>
          </p:cNvPicPr>
          <p:nvPr/>
        </p:nvPicPr>
        <p:blipFill>
          <a:blip r:embed="rId3"/>
          <a:stretch>
            <a:fillRect/>
          </a:stretch>
        </p:blipFill>
        <p:spPr>
          <a:xfrm>
            <a:off x="814682" y="3429000"/>
            <a:ext cx="2391109" cy="1667108"/>
          </a:xfrm>
          <a:prstGeom prst="rect">
            <a:avLst/>
          </a:prstGeom>
        </p:spPr>
      </p:pic>
      <p:sp>
        <p:nvSpPr>
          <p:cNvPr id="5" name="Slide Number Placeholder 4"/>
          <p:cNvSpPr>
            <a:spLocks noGrp="1"/>
          </p:cNvSpPr>
          <p:nvPr>
            <p:ph type="sldNum" sz="quarter" idx="12"/>
          </p:nvPr>
        </p:nvSpPr>
        <p:spPr/>
        <p:txBody>
          <a:bodyPr/>
          <a:lstStyle/>
          <a:p>
            <a:fld id="{8E85ADD5-0EBF-478B-BFAD-801BC14EA930}" type="slidenum">
              <a:rPr lang="en-US" smtClean="0"/>
              <a:t>5</a:t>
            </a:fld>
            <a:endParaRPr lang="en-US"/>
          </a:p>
        </p:txBody>
      </p:sp>
    </p:spTree>
    <p:extLst>
      <p:ext uri="{BB962C8B-B14F-4D97-AF65-F5344CB8AC3E}">
        <p14:creationId xmlns:p14="http://schemas.microsoft.com/office/powerpoint/2010/main" val="820420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378297066"/>
              </p:ext>
            </p:extLst>
          </p:nvPr>
        </p:nvGraphicFramePr>
        <p:xfrm>
          <a:off x="2023292" y="2365586"/>
          <a:ext cx="8128001" cy="2225040"/>
        </p:xfrm>
        <a:graphic>
          <a:graphicData uri="http://schemas.openxmlformats.org/drawingml/2006/table">
            <a:tbl>
              <a:tblPr firstRow="1" bandRow="1">
                <a:tableStyleId>{5C22544A-7EE6-4342-B048-85BDC9FD1C3A}</a:tableStyleId>
              </a:tblPr>
              <a:tblGrid>
                <a:gridCol w="1161143">
                  <a:extLst>
                    <a:ext uri="{9D8B030D-6E8A-4147-A177-3AD203B41FA5}">
                      <a16:colId xmlns:a16="http://schemas.microsoft.com/office/drawing/2014/main" val="4253944836"/>
                    </a:ext>
                  </a:extLst>
                </a:gridCol>
                <a:gridCol w="1161143">
                  <a:extLst>
                    <a:ext uri="{9D8B030D-6E8A-4147-A177-3AD203B41FA5}">
                      <a16:colId xmlns:a16="http://schemas.microsoft.com/office/drawing/2014/main" val="1043844898"/>
                    </a:ext>
                  </a:extLst>
                </a:gridCol>
                <a:gridCol w="1161143">
                  <a:extLst>
                    <a:ext uri="{9D8B030D-6E8A-4147-A177-3AD203B41FA5}">
                      <a16:colId xmlns:a16="http://schemas.microsoft.com/office/drawing/2014/main" val="3342431102"/>
                    </a:ext>
                  </a:extLst>
                </a:gridCol>
                <a:gridCol w="1161143">
                  <a:extLst>
                    <a:ext uri="{9D8B030D-6E8A-4147-A177-3AD203B41FA5}">
                      <a16:colId xmlns:a16="http://schemas.microsoft.com/office/drawing/2014/main" val="814758788"/>
                    </a:ext>
                  </a:extLst>
                </a:gridCol>
                <a:gridCol w="1161143">
                  <a:extLst>
                    <a:ext uri="{9D8B030D-6E8A-4147-A177-3AD203B41FA5}">
                      <a16:colId xmlns:a16="http://schemas.microsoft.com/office/drawing/2014/main" val="3030488824"/>
                    </a:ext>
                  </a:extLst>
                </a:gridCol>
                <a:gridCol w="1161143">
                  <a:extLst>
                    <a:ext uri="{9D8B030D-6E8A-4147-A177-3AD203B41FA5}">
                      <a16:colId xmlns:a16="http://schemas.microsoft.com/office/drawing/2014/main" val="2603448912"/>
                    </a:ext>
                  </a:extLst>
                </a:gridCol>
                <a:gridCol w="1161143">
                  <a:extLst>
                    <a:ext uri="{9D8B030D-6E8A-4147-A177-3AD203B41FA5}">
                      <a16:colId xmlns:a16="http://schemas.microsoft.com/office/drawing/2014/main" val="2339430570"/>
                    </a:ext>
                  </a:extLst>
                </a:gridCol>
              </a:tblGrid>
              <a:tr h="370840">
                <a:tc>
                  <a:txBody>
                    <a:bodyPr/>
                    <a:lstStyle/>
                    <a:p>
                      <a:r>
                        <a:rPr lang="he-IL" dirty="0" smtClean="0"/>
                        <a:t>שבת</a:t>
                      </a:r>
                      <a:endParaRPr lang="en-US" dirty="0"/>
                    </a:p>
                  </a:txBody>
                  <a:tcPr/>
                </a:tc>
                <a:tc>
                  <a:txBody>
                    <a:bodyPr/>
                    <a:lstStyle/>
                    <a:p>
                      <a:r>
                        <a:rPr lang="he-IL" dirty="0" smtClean="0"/>
                        <a:t>יום ו</a:t>
                      </a:r>
                      <a:endParaRPr lang="en-US" dirty="0"/>
                    </a:p>
                  </a:txBody>
                  <a:tcPr/>
                </a:tc>
                <a:tc>
                  <a:txBody>
                    <a:bodyPr/>
                    <a:lstStyle/>
                    <a:p>
                      <a:r>
                        <a:rPr lang="he-IL" dirty="0" smtClean="0"/>
                        <a:t>יום ה</a:t>
                      </a:r>
                      <a:endParaRPr lang="en-US" dirty="0"/>
                    </a:p>
                  </a:txBody>
                  <a:tcPr/>
                </a:tc>
                <a:tc>
                  <a:txBody>
                    <a:bodyPr/>
                    <a:lstStyle/>
                    <a:p>
                      <a:r>
                        <a:rPr lang="he-IL" dirty="0" smtClean="0"/>
                        <a:t>יום ד</a:t>
                      </a:r>
                      <a:endParaRPr lang="en-US" dirty="0"/>
                    </a:p>
                  </a:txBody>
                  <a:tcPr/>
                </a:tc>
                <a:tc>
                  <a:txBody>
                    <a:bodyPr/>
                    <a:lstStyle/>
                    <a:p>
                      <a:r>
                        <a:rPr lang="he-IL" dirty="0" smtClean="0"/>
                        <a:t>יום ג</a:t>
                      </a:r>
                      <a:endParaRPr lang="en-US" dirty="0"/>
                    </a:p>
                  </a:txBody>
                  <a:tcPr/>
                </a:tc>
                <a:tc>
                  <a:txBody>
                    <a:bodyPr/>
                    <a:lstStyle/>
                    <a:p>
                      <a:r>
                        <a:rPr lang="he-IL" dirty="0" smtClean="0"/>
                        <a:t>יום ב</a:t>
                      </a:r>
                      <a:endParaRPr lang="en-US" dirty="0"/>
                    </a:p>
                  </a:txBody>
                  <a:tcPr/>
                </a:tc>
                <a:tc>
                  <a:txBody>
                    <a:bodyPr/>
                    <a:lstStyle/>
                    <a:p>
                      <a:r>
                        <a:rPr lang="he-IL" dirty="0" smtClean="0"/>
                        <a:t>יום א</a:t>
                      </a:r>
                      <a:endParaRPr lang="en-US" dirty="0"/>
                    </a:p>
                  </a:txBody>
                  <a:tcPr/>
                </a:tc>
                <a:extLst>
                  <a:ext uri="{0D108BD9-81ED-4DB2-BD59-A6C34878D82A}">
                    <a16:rowId xmlns:a16="http://schemas.microsoft.com/office/drawing/2014/main" val="3257525115"/>
                  </a:ext>
                </a:extLst>
              </a:tr>
              <a:tr h="370840">
                <a:tc>
                  <a:txBody>
                    <a:bodyPr/>
                    <a:lstStyle/>
                    <a:p>
                      <a:r>
                        <a:rPr lang="he-IL" dirty="0" smtClean="0"/>
                        <a:t>ז</a:t>
                      </a:r>
                      <a:endParaRPr lang="en-US" dirty="0"/>
                    </a:p>
                  </a:txBody>
                  <a:tcPr/>
                </a:tc>
                <a:tc>
                  <a:txBody>
                    <a:bodyPr/>
                    <a:lstStyle/>
                    <a:p>
                      <a:r>
                        <a:rPr lang="he-IL" dirty="0" smtClean="0"/>
                        <a:t>ו</a:t>
                      </a:r>
                      <a:endParaRPr lang="en-US" dirty="0"/>
                    </a:p>
                  </a:txBody>
                  <a:tcPr/>
                </a:tc>
                <a:tc>
                  <a:txBody>
                    <a:bodyPr/>
                    <a:lstStyle/>
                    <a:p>
                      <a:r>
                        <a:rPr lang="he-IL" dirty="0" smtClean="0"/>
                        <a:t>ה</a:t>
                      </a:r>
                      <a:endParaRPr lang="en-US" dirty="0"/>
                    </a:p>
                  </a:txBody>
                  <a:tcPr/>
                </a:tc>
                <a:tc>
                  <a:txBody>
                    <a:bodyPr/>
                    <a:lstStyle/>
                    <a:p>
                      <a:r>
                        <a:rPr lang="he-IL" dirty="0" smtClean="0"/>
                        <a:t>ד</a:t>
                      </a:r>
                      <a:endParaRPr lang="en-US" dirty="0"/>
                    </a:p>
                  </a:txBody>
                  <a:tcPr/>
                </a:tc>
                <a:tc>
                  <a:txBody>
                    <a:bodyPr/>
                    <a:lstStyle/>
                    <a:p>
                      <a:r>
                        <a:rPr lang="he-IL" dirty="0" smtClean="0"/>
                        <a:t>ג</a:t>
                      </a:r>
                      <a:endParaRPr lang="en-US" dirty="0"/>
                    </a:p>
                  </a:txBody>
                  <a:tcPr/>
                </a:tc>
                <a:tc>
                  <a:txBody>
                    <a:bodyPr/>
                    <a:lstStyle/>
                    <a:p>
                      <a:r>
                        <a:rPr lang="he-IL" dirty="0" smtClean="0"/>
                        <a:t>ב</a:t>
                      </a:r>
                      <a:endParaRPr lang="en-US" dirty="0"/>
                    </a:p>
                  </a:txBody>
                  <a:tcPr/>
                </a:tc>
                <a:tc>
                  <a:txBody>
                    <a:bodyPr/>
                    <a:lstStyle/>
                    <a:p>
                      <a:r>
                        <a:rPr lang="he-IL" dirty="0" smtClean="0"/>
                        <a:t>א</a:t>
                      </a:r>
                      <a:endParaRPr lang="en-US" dirty="0"/>
                    </a:p>
                  </a:txBody>
                  <a:tcPr/>
                </a:tc>
                <a:extLst>
                  <a:ext uri="{0D108BD9-81ED-4DB2-BD59-A6C34878D82A}">
                    <a16:rowId xmlns:a16="http://schemas.microsoft.com/office/drawing/2014/main" val="247475352"/>
                  </a:ext>
                </a:extLst>
              </a:tr>
              <a:tr h="370840">
                <a:tc>
                  <a:txBody>
                    <a:bodyPr/>
                    <a:lstStyle/>
                    <a:p>
                      <a:r>
                        <a:rPr lang="he-IL" dirty="0" smtClean="0"/>
                        <a:t>יד</a:t>
                      </a:r>
                      <a:endParaRPr lang="en-US" dirty="0"/>
                    </a:p>
                  </a:txBody>
                  <a:tcPr/>
                </a:tc>
                <a:tc>
                  <a:txBody>
                    <a:bodyPr/>
                    <a:lstStyle/>
                    <a:p>
                      <a:r>
                        <a:rPr lang="he-IL" dirty="0" smtClean="0"/>
                        <a:t>יג</a:t>
                      </a:r>
                      <a:endParaRPr lang="en-US" dirty="0"/>
                    </a:p>
                  </a:txBody>
                  <a:tcPr/>
                </a:tc>
                <a:tc>
                  <a:txBody>
                    <a:bodyPr/>
                    <a:lstStyle/>
                    <a:p>
                      <a:r>
                        <a:rPr lang="he-IL" dirty="0" smtClean="0"/>
                        <a:t>יב</a:t>
                      </a:r>
                      <a:endParaRPr lang="en-US" dirty="0"/>
                    </a:p>
                  </a:txBody>
                  <a:tcPr/>
                </a:tc>
                <a:tc>
                  <a:txBody>
                    <a:bodyPr/>
                    <a:lstStyle/>
                    <a:p>
                      <a:r>
                        <a:rPr lang="he-IL" dirty="0" smtClean="0"/>
                        <a:t>יא</a:t>
                      </a:r>
                      <a:endParaRPr lang="en-US" dirty="0"/>
                    </a:p>
                  </a:txBody>
                  <a:tcPr/>
                </a:tc>
                <a:tc>
                  <a:txBody>
                    <a:bodyPr/>
                    <a:lstStyle/>
                    <a:p>
                      <a:r>
                        <a:rPr lang="he-IL" dirty="0" smtClean="0"/>
                        <a:t>י</a:t>
                      </a:r>
                      <a:endParaRPr lang="en-US" dirty="0"/>
                    </a:p>
                  </a:txBody>
                  <a:tcPr/>
                </a:tc>
                <a:tc>
                  <a:txBody>
                    <a:bodyPr/>
                    <a:lstStyle/>
                    <a:p>
                      <a:r>
                        <a:rPr lang="he-IL" dirty="0" smtClean="0"/>
                        <a:t>ט</a:t>
                      </a:r>
                      <a:endParaRPr lang="en-US" dirty="0"/>
                    </a:p>
                  </a:txBody>
                  <a:tcPr/>
                </a:tc>
                <a:tc>
                  <a:txBody>
                    <a:bodyPr/>
                    <a:lstStyle/>
                    <a:p>
                      <a:r>
                        <a:rPr lang="he-IL" dirty="0" smtClean="0"/>
                        <a:t>ח</a:t>
                      </a:r>
                      <a:endParaRPr lang="en-US" dirty="0"/>
                    </a:p>
                  </a:txBody>
                  <a:tcPr/>
                </a:tc>
                <a:extLst>
                  <a:ext uri="{0D108BD9-81ED-4DB2-BD59-A6C34878D82A}">
                    <a16:rowId xmlns:a16="http://schemas.microsoft.com/office/drawing/2014/main" val="2227100365"/>
                  </a:ext>
                </a:extLst>
              </a:tr>
              <a:tr h="370840">
                <a:tc>
                  <a:txBody>
                    <a:bodyPr/>
                    <a:lstStyle/>
                    <a:p>
                      <a:r>
                        <a:rPr lang="he-IL" dirty="0" smtClean="0"/>
                        <a:t>כא</a:t>
                      </a:r>
                      <a:endParaRPr lang="en-US" dirty="0"/>
                    </a:p>
                  </a:txBody>
                  <a:tcPr/>
                </a:tc>
                <a:tc>
                  <a:txBody>
                    <a:bodyPr/>
                    <a:lstStyle/>
                    <a:p>
                      <a:r>
                        <a:rPr lang="he-IL" dirty="0" smtClean="0"/>
                        <a:t>כ</a:t>
                      </a:r>
                      <a:endParaRPr lang="en-US" dirty="0"/>
                    </a:p>
                  </a:txBody>
                  <a:tcPr/>
                </a:tc>
                <a:tc>
                  <a:txBody>
                    <a:bodyPr/>
                    <a:lstStyle/>
                    <a:p>
                      <a:r>
                        <a:rPr lang="he-IL" dirty="0" smtClean="0"/>
                        <a:t>יט</a:t>
                      </a:r>
                      <a:endParaRPr lang="en-US" dirty="0"/>
                    </a:p>
                  </a:txBody>
                  <a:tcPr/>
                </a:tc>
                <a:tc>
                  <a:txBody>
                    <a:bodyPr/>
                    <a:lstStyle/>
                    <a:p>
                      <a:r>
                        <a:rPr lang="he-IL" dirty="0" smtClean="0"/>
                        <a:t>יח</a:t>
                      </a:r>
                      <a:endParaRPr lang="en-US" dirty="0"/>
                    </a:p>
                  </a:txBody>
                  <a:tcPr/>
                </a:tc>
                <a:tc>
                  <a:txBody>
                    <a:bodyPr/>
                    <a:lstStyle/>
                    <a:p>
                      <a:r>
                        <a:rPr lang="he-IL" dirty="0" smtClean="0"/>
                        <a:t>יז</a:t>
                      </a:r>
                      <a:endParaRPr lang="en-US" dirty="0"/>
                    </a:p>
                  </a:txBody>
                  <a:tcPr/>
                </a:tc>
                <a:tc>
                  <a:txBody>
                    <a:bodyPr/>
                    <a:lstStyle/>
                    <a:p>
                      <a:r>
                        <a:rPr lang="he-IL" dirty="0" smtClean="0"/>
                        <a:t>טז</a:t>
                      </a:r>
                      <a:endParaRPr lang="en-US" dirty="0"/>
                    </a:p>
                  </a:txBody>
                  <a:tcPr/>
                </a:tc>
                <a:tc>
                  <a:txBody>
                    <a:bodyPr/>
                    <a:lstStyle/>
                    <a:p>
                      <a:r>
                        <a:rPr lang="he-IL" dirty="0" smtClean="0"/>
                        <a:t>טו</a:t>
                      </a:r>
                      <a:endParaRPr lang="en-US" dirty="0"/>
                    </a:p>
                  </a:txBody>
                  <a:tcPr/>
                </a:tc>
                <a:extLst>
                  <a:ext uri="{0D108BD9-81ED-4DB2-BD59-A6C34878D82A}">
                    <a16:rowId xmlns:a16="http://schemas.microsoft.com/office/drawing/2014/main" val="3573234215"/>
                  </a:ext>
                </a:extLst>
              </a:tr>
              <a:tr h="370840">
                <a:tc>
                  <a:txBody>
                    <a:bodyPr/>
                    <a:lstStyle/>
                    <a:p>
                      <a:r>
                        <a:rPr lang="he-IL" dirty="0" smtClean="0"/>
                        <a:t>כח</a:t>
                      </a:r>
                      <a:endParaRPr lang="en-US" dirty="0"/>
                    </a:p>
                  </a:txBody>
                  <a:tcPr/>
                </a:tc>
                <a:tc>
                  <a:txBody>
                    <a:bodyPr/>
                    <a:lstStyle/>
                    <a:p>
                      <a:r>
                        <a:rPr lang="he-IL" dirty="0" smtClean="0"/>
                        <a:t>כז</a:t>
                      </a:r>
                      <a:endParaRPr lang="en-US" dirty="0"/>
                    </a:p>
                  </a:txBody>
                  <a:tcPr/>
                </a:tc>
                <a:tc>
                  <a:txBody>
                    <a:bodyPr/>
                    <a:lstStyle/>
                    <a:p>
                      <a:r>
                        <a:rPr lang="he-IL" dirty="0" smtClean="0"/>
                        <a:t>כו</a:t>
                      </a:r>
                      <a:endParaRPr lang="en-US" dirty="0"/>
                    </a:p>
                  </a:txBody>
                  <a:tcPr/>
                </a:tc>
                <a:tc>
                  <a:txBody>
                    <a:bodyPr/>
                    <a:lstStyle/>
                    <a:p>
                      <a:r>
                        <a:rPr lang="he-IL" dirty="0" smtClean="0"/>
                        <a:t>כה</a:t>
                      </a:r>
                      <a:endParaRPr lang="en-US" dirty="0"/>
                    </a:p>
                  </a:txBody>
                  <a:tcPr/>
                </a:tc>
                <a:tc>
                  <a:txBody>
                    <a:bodyPr/>
                    <a:lstStyle/>
                    <a:p>
                      <a:r>
                        <a:rPr lang="he-IL" dirty="0" smtClean="0"/>
                        <a:t>כד</a:t>
                      </a:r>
                      <a:endParaRPr lang="en-US" dirty="0"/>
                    </a:p>
                  </a:txBody>
                  <a:tcPr/>
                </a:tc>
                <a:tc>
                  <a:txBody>
                    <a:bodyPr/>
                    <a:lstStyle/>
                    <a:p>
                      <a:r>
                        <a:rPr lang="he-IL" dirty="0" smtClean="0"/>
                        <a:t>כג</a:t>
                      </a:r>
                      <a:endParaRPr lang="en-US" dirty="0"/>
                    </a:p>
                  </a:txBody>
                  <a:tcPr/>
                </a:tc>
                <a:tc>
                  <a:txBody>
                    <a:bodyPr/>
                    <a:lstStyle/>
                    <a:p>
                      <a:r>
                        <a:rPr lang="he-IL" dirty="0" smtClean="0"/>
                        <a:t>כב</a:t>
                      </a:r>
                      <a:endParaRPr lang="en-US" dirty="0"/>
                    </a:p>
                  </a:txBody>
                  <a:tcPr/>
                </a:tc>
                <a:extLst>
                  <a:ext uri="{0D108BD9-81ED-4DB2-BD59-A6C34878D82A}">
                    <a16:rowId xmlns:a16="http://schemas.microsoft.com/office/drawing/2014/main" val="235734735"/>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he-IL" dirty="0" smtClean="0"/>
                        <a:t>ל</a:t>
                      </a:r>
                      <a:endParaRPr lang="en-US" dirty="0"/>
                    </a:p>
                  </a:txBody>
                  <a:tcPr/>
                </a:tc>
                <a:tc>
                  <a:txBody>
                    <a:bodyPr/>
                    <a:lstStyle/>
                    <a:p>
                      <a:r>
                        <a:rPr lang="he-IL" dirty="0" smtClean="0"/>
                        <a:t>כט</a:t>
                      </a:r>
                      <a:endParaRPr lang="en-US" dirty="0"/>
                    </a:p>
                  </a:txBody>
                  <a:tcPr/>
                </a:tc>
                <a:extLst>
                  <a:ext uri="{0D108BD9-81ED-4DB2-BD59-A6C34878D82A}">
                    <a16:rowId xmlns:a16="http://schemas.microsoft.com/office/drawing/2014/main" val="2462326371"/>
                  </a:ext>
                </a:extLst>
              </a:tr>
            </a:tbl>
          </a:graphicData>
        </a:graphic>
      </p:graphicFrame>
      <p:sp>
        <p:nvSpPr>
          <p:cNvPr id="4" name="TextBox 3"/>
          <p:cNvSpPr txBox="1"/>
          <p:nvPr/>
        </p:nvSpPr>
        <p:spPr>
          <a:xfrm>
            <a:off x="4206240" y="1550126"/>
            <a:ext cx="3997234" cy="707886"/>
          </a:xfrm>
          <a:prstGeom prst="rect">
            <a:avLst/>
          </a:prstGeom>
          <a:noFill/>
        </p:spPr>
        <p:txBody>
          <a:bodyPr wrap="square" rtlCol="0">
            <a:spAutoFit/>
          </a:bodyPr>
          <a:lstStyle/>
          <a:p>
            <a:pPr algn="ctr"/>
            <a:r>
              <a:rPr lang="he-IL" sz="4000" b="1" dirty="0" smtClean="0"/>
              <a:t>חודש שבט</a:t>
            </a:r>
            <a:endParaRPr lang="en-US" sz="4000" b="1" dirty="0"/>
          </a:p>
        </p:txBody>
      </p:sp>
      <p:sp>
        <p:nvSpPr>
          <p:cNvPr id="5" name="Oval 4"/>
          <p:cNvSpPr/>
          <p:nvPr/>
        </p:nvSpPr>
        <p:spPr>
          <a:xfrm>
            <a:off x="8978538" y="3456334"/>
            <a:ext cx="426720" cy="461555"/>
          </a:xfrm>
          <a:prstGeom prst="ellipse">
            <a:avLst/>
          </a:prstGeom>
          <a:noFill/>
          <a:ln w="381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 name="Oval 5"/>
          <p:cNvSpPr/>
          <p:nvPr/>
        </p:nvSpPr>
        <p:spPr>
          <a:xfrm>
            <a:off x="8921932" y="2710215"/>
            <a:ext cx="426720" cy="461555"/>
          </a:xfrm>
          <a:prstGeom prst="ellipse">
            <a:avLst/>
          </a:prstGeom>
          <a:noFill/>
          <a:ln w="381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stretch>
            <a:fillRect/>
          </a:stretch>
        </p:blipFill>
        <p:spPr>
          <a:xfrm>
            <a:off x="946754" y="4807424"/>
            <a:ext cx="2391109" cy="1667108"/>
          </a:xfrm>
          <a:prstGeom prst="rect">
            <a:avLst/>
          </a:prstGeom>
        </p:spPr>
      </p:pic>
      <p:sp>
        <p:nvSpPr>
          <p:cNvPr id="8" name="Slide Number Placeholder 7"/>
          <p:cNvSpPr>
            <a:spLocks noGrp="1"/>
          </p:cNvSpPr>
          <p:nvPr>
            <p:ph type="sldNum" sz="quarter" idx="12"/>
          </p:nvPr>
        </p:nvSpPr>
        <p:spPr/>
        <p:txBody>
          <a:bodyPr/>
          <a:lstStyle/>
          <a:p>
            <a:fld id="{8E85ADD5-0EBF-478B-BFAD-801BC14EA930}" type="slidenum">
              <a:rPr lang="en-US" smtClean="0"/>
              <a:t>6</a:t>
            </a:fld>
            <a:endParaRPr lang="en-US"/>
          </a:p>
        </p:txBody>
      </p:sp>
    </p:spTree>
    <p:extLst>
      <p:ext uri="{BB962C8B-B14F-4D97-AF65-F5344CB8AC3E}">
        <p14:creationId xmlns:p14="http://schemas.microsoft.com/office/powerpoint/2010/main" val="18156661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8142" y="1300767"/>
            <a:ext cx="10589341" cy="2062103"/>
          </a:xfrm>
          <a:prstGeom prst="rect">
            <a:avLst/>
          </a:prstGeom>
        </p:spPr>
        <p:txBody>
          <a:bodyPr wrap="square">
            <a:spAutoFit/>
          </a:bodyPr>
          <a:lstStyle/>
          <a:p>
            <a:pPr algn="ctr"/>
            <a:r>
              <a:rPr lang="en-US" sz="4000" b="1" dirty="0" smtClean="0"/>
              <a:t>ו</a:t>
            </a:r>
            <a:r>
              <a:rPr lang="en-US" sz="4800" b="1" dirty="0" smtClean="0"/>
              <a:t>ַֽ</a:t>
            </a:r>
            <a:r>
              <a:rPr lang="en-US" sz="4000" b="1" dirty="0" err="1" smtClean="0"/>
              <a:t>יְהִי</a:t>
            </a:r>
            <a:r>
              <a:rPr lang="en-US" sz="4000" b="1" dirty="0" smtClean="0"/>
              <a:t>֙ בְּ</a:t>
            </a:r>
            <a:r>
              <a:rPr lang="en-US" sz="4000" b="1" dirty="0" err="1" smtClean="0"/>
              <a:t>אַרְב</a:t>
            </a:r>
            <a:r>
              <a:rPr lang="en-US" sz="4000" b="1" dirty="0" smtClean="0"/>
              <a:t>ָּעִ֣</a:t>
            </a:r>
            <a:r>
              <a:rPr lang="en-US" sz="4000" b="1" dirty="0" err="1" smtClean="0"/>
              <a:t>ים</a:t>
            </a:r>
            <a:r>
              <a:rPr lang="en-US" sz="4000" b="1" dirty="0" smtClean="0"/>
              <a:t> שָׁנָ֔ה בְּ</a:t>
            </a:r>
            <a:r>
              <a:rPr lang="en-US" sz="4000" b="1" dirty="0" err="1" smtClean="0"/>
              <a:t>עַש</a:t>
            </a:r>
            <a:r>
              <a:rPr lang="en-US" sz="4000" b="1" dirty="0" smtClean="0"/>
              <a:t>ְׁתֵּֽי⁠־</a:t>
            </a:r>
            <a:r>
              <a:rPr lang="en-US" sz="4000" b="1" dirty="0" err="1" smtClean="0"/>
              <a:t>עָש</a:t>
            </a:r>
            <a:r>
              <a:rPr lang="en-US" sz="4000" b="1" dirty="0" smtClean="0"/>
              <a:t>ָׂ֥ר חֹ֖</a:t>
            </a:r>
            <a:r>
              <a:rPr lang="en-US" sz="4000" b="1" dirty="0" err="1" smtClean="0"/>
              <a:t>דֶש</a:t>
            </a:r>
            <a:r>
              <a:rPr lang="en-US" sz="4000" b="1" dirty="0" smtClean="0"/>
              <a:t>ׁ בְּ</a:t>
            </a:r>
            <a:r>
              <a:rPr lang="en-US" sz="4000" b="1" dirty="0" err="1" smtClean="0"/>
              <a:t>אֶח</a:t>
            </a:r>
            <a:r>
              <a:rPr lang="en-US" sz="4000" b="1" dirty="0" smtClean="0"/>
              <a:t>ָ֣ד </a:t>
            </a:r>
            <a:r>
              <a:rPr lang="en-US" sz="4000" b="1" dirty="0" err="1" smtClean="0"/>
              <a:t>לַח</a:t>
            </a:r>
            <a:r>
              <a:rPr lang="en-US" sz="4000" b="1" dirty="0" smtClean="0"/>
              <a:t>ֹ֑</a:t>
            </a:r>
            <a:r>
              <a:rPr lang="en-US" sz="4000" b="1" dirty="0" err="1" smtClean="0"/>
              <a:t>דֶש</a:t>
            </a:r>
            <a:r>
              <a:rPr lang="en-US" sz="4000" b="1" dirty="0" smtClean="0"/>
              <a:t>ׁ דִּבֶּ֤ר </a:t>
            </a:r>
            <a:r>
              <a:rPr lang="en-US" sz="4000" b="1" dirty="0" err="1" smtClean="0"/>
              <a:t>מֹש</a:t>
            </a:r>
            <a:r>
              <a:rPr lang="en-US" sz="4000" b="1" dirty="0" smtClean="0"/>
              <a:t>ֶׁה֙ </a:t>
            </a:r>
            <a:r>
              <a:rPr lang="en-US" sz="4000" b="1" dirty="0" err="1" smtClean="0"/>
              <a:t>אֶל</a:t>
            </a:r>
            <a:r>
              <a:rPr lang="en-US" sz="4000" b="1" dirty="0" smtClean="0"/>
              <a:t>⁠־בְּנֵ֣י </a:t>
            </a:r>
            <a:r>
              <a:rPr lang="en-US" sz="4000" b="1" dirty="0" err="1" smtClean="0"/>
              <a:t>יִש</a:t>
            </a:r>
            <a:r>
              <a:rPr lang="en-US" sz="4000" b="1" dirty="0" smtClean="0"/>
              <a:t>ְׂ</a:t>
            </a:r>
            <a:r>
              <a:rPr lang="en-US" sz="4000" b="1" dirty="0" err="1" smtClean="0"/>
              <a:t>רָא</a:t>
            </a:r>
            <a:r>
              <a:rPr lang="en-US" sz="4000" b="1" dirty="0" smtClean="0"/>
              <a:t>ֵ֔ל כְּ֠כֹ֠ל </a:t>
            </a:r>
            <a:r>
              <a:rPr lang="en-US" sz="4000" b="1" dirty="0" err="1" smtClean="0"/>
              <a:t>אֲש</a:t>
            </a:r>
            <a:r>
              <a:rPr lang="en-US" sz="4000" b="1" dirty="0" smtClean="0"/>
              <a:t>ֶׁ֨ר </a:t>
            </a:r>
            <a:r>
              <a:rPr lang="en-US" sz="4000" b="1" dirty="0" err="1" smtClean="0"/>
              <a:t>צִו</a:t>
            </a:r>
            <a:r>
              <a:rPr lang="en-US" sz="4000" b="1" dirty="0" smtClean="0"/>
              <a:t>ָּ֧הָ֛</a:t>
            </a:r>
            <a:r>
              <a:rPr lang="he-IL" sz="4000" b="1" dirty="0" smtClean="0"/>
              <a:t> </a:t>
            </a:r>
            <a:r>
              <a:rPr lang="en-US" sz="4000" b="1" dirty="0" smtClean="0"/>
              <a:t>ה</a:t>
            </a:r>
            <a:r>
              <a:rPr lang="he-IL" sz="4000" b="1" dirty="0" smtClean="0"/>
              <a:t>' </a:t>
            </a:r>
            <a:r>
              <a:rPr lang="en-US" sz="4000" b="1" dirty="0" smtClean="0"/>
              <a:t> </a:t>
            </a:r>
            <a:r>
              <a:rPr lang="en-US" sz="4000" b="1" dirty="0" err="1" smtClean="0"/>
              <a:t>אֹת֖ו</a:t>
            </a:r>
            <a:r>
              <a:rPr lang="en-US" sz="4000" b="1" dirty="0" smtClean="0"/>
              <a:t>ֹ </a:t>
            </a:r>
            <a:r>
              <a:rPr lang="en-US" sz="4000" b="1" dirty="0" err="1" smtClean="0"/>
              <a:t>אֲלֵה</a:t>
            </a:r>
            <a:r>
              <a:rPr lang="en-US" sz="4000" b="1" dirty="0" smtClean="0"/>
              <a:t>ֶֽם׃</a:t>
            </a:r>
            <a:endParaRPr lang="en-US" sz="4000" b="1" dirty="0"/>
          </a:p>
        </p:txBody>
      </p:sp>
      <p:sp>
        <p:nvSpPr>
          <p:cNvPr id="3" name="TextBox 2"/>
          <p:cNvSpPr txBox="1"/>
          <p:nvPr/>
        </p:nvSpPr>
        <p:spPr>
          <a:xfrm>
            <a:off x="988142" y="4693920"/>
            <a:ext cx="4602761" cy="369332"/>
          </a:xfrm>
          <a:prstGeom prst="rect">
            <a:avLst/>
          </a:prstGeom>
          <a:noFill/>
        </p:spPr>
        <p:txBody>
          <a:bodyPr wrap="square" rtlCol="0">
            <a:spAutoFit/>
          </a:bodyPr>
          <a:lstStyle/>
          <a:p>
            <a:r>
              <a:rPr lang="he-IL" dirty="0" smtClean="0"/>
              <a:t>דברים א:ג</a:t>
            </a:r>
            <a:endParaRPr lang="en-US" dirty="0"/>
          </a:p>
        </p:txBody>
      </p:sp>
      <p:pic>
        <p:nvPicPr>
          <p:cNvPr id="4" name="Picture 3"/>
          <p:cNvPicPr>
            <a:picLocks noChangeAspect="1"/>
          </p:cNvPicPr>
          <p:nvPr/>
        </p:nvPicPr>
        <p:blipFill>
          <a:blip r:embed="rId2"/>
          <a:stretch>
            <a:fillRect/>
          </a:stretch>
        </p:blipFill>
        <p:spPr>
          <a:xfrm>
            <a:off x="2688468" y="4660447"/>
            <a:ext cx="2391109" cy="1667108"/>
          </a:xfrm>
          <a:prstGeom prst="rect">
            <a:avLst/>
          </a:prstGeom>
        </p:spPr>
      </p:pic>
      <p:sp>
        <p:nvSpPr>
          <p:cNvPr id="5" name="Slide Number Placeholder 4"/>
          <p:cNvSpPr>
            <a:spLocks noGrp="1"/>
          </p:cNvSpPr>
          <p:nvPr>
            <p:ph type="sldNum" sz="quarter" idx="12"/>
          </p:nvPr>
        </p:nvSpPr>
        <p:spPr/>
        <p:txBody>
          <a:bodyPr/>
          <a:lstStyle/>
          <a:p>
            <a:fld id="{8E85ADD5-0EBF-478B-BFAD-801BC14EA930}" type="slidenum">
              <a:rPr lang="en-US" smtClean="0"/>
              <a:t>7</a:t>
            </a:fld>
            <a:endParaRPr lang="en-US"/>
          </a:p>
        </p:txBody>
      </p:sp>
    </p:spTree>
    <p:extLst>
      <p:ext uri="{BB962C8B-B14F-4D97-AF65-F5344CB8AC3E}">
        <p14:creationId xmlns:p14="http://schemas.microsoft.com/office/powerpoint/2010/main" val="19020177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552205" y="2138182"/>
            <a:ext cx="7087589" cy="2581635"/>
          </a:xfrm>
          <a:prstGeom prst="rect">
            <a:avLst/>
          </a:prstGeom>
        </p:spPr>
      </p:pic>
      <p:pic>
        <p:nvPicPr>
          <p:cNvPr id="3" name="Picture 2"/>
          <p:cNvPicPr>
            <a:picLocks noChangeAspect="1"/>
          </p:cNvPicPr>
          <p:nvPr/>
        </p:nvPicPr>
        <p:blipFill>
          <a:blip r:embed="rId3"/>
          <a:stretch>
            <a:fillRect/>
          </a:stretch>
        </p:blipFill>
        <p:spPr>
          <a:xfrm>
            <a:off x="1025131" y="4719817"/>
            <a:ext cx="2391109" cy="1667108"/>
          </a:xfrm>
          <a:prstGeom prst="rect">
            <a:avLst/>
          </a:prstGeom>
        </p:spPr>
      </p:pic>
      <p:sp>
        <p:nvSpPr>
          <p:cNvPr id="4" name="Slide Number Placeholder 3"/>
          <p:cNvSpPr>
            <a:spLocks noGrp="1"/>
          </p:cNvSpPr>
          <p:nvPr>
            <p:ph type="sldNum" sz="quarter" idx="12"/>
          </p:nvPr>
        </p:nvSpPr>
        <p:spPr/>
        <p:txBody>
          <a:bodyPr/>
          <a:lstStyle/>
          <a:p>
            <a:fld id="{8E85ADD5-0EBF-478B-BFAD-801BC14EA930}" type="slidenum">
              <a:rPr lang="en-US" smtClean="0"/>
              <a:t>8</a:t>
            </a:fld>
            <a:endParaRPr lang="en-US"/>
          </a:p>
        </p:txBody>
      </p:sp>
    </p:spTree>
    <p:extLst>
      <p:ext uri="{BB962C8B-B14F-4D97-AF65-F5344CB8AC3E}">
        <p14:creationId xmlns:p14="http://schemas.microsoft.com/office/powerpoint/2010/main" val="9879156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34747" y="2542903"/>
            <a:ext cx="9653667" cy="1602377"/>
          </a:xfrm>
          <a:prstGeom prst="rect">
            <a:avLst/>
          </a:prstGeom>
        </p:spPr>
      </p:pic>
      <p:pic>
        <p:nvPicPr>
          <p:cNvPr id="3" name="Picture 2"/>
          <p:cNvPicPr>
            <a:picLocks noChangeAspect="1"/>
          </p:cNvPicPr>
          <p:nvPr/>
        </p:nvPicPr>
        <p:blipFill>
          <a:blip r:embed="rId3"/>
          <a:stretch>
            <a:fillRect/>
          </a:stretch>
        </p:blipFill>
        <p:spPr>
          <a:xfrm>
            <a:off x="859668" y="4363286"/>
            <a:ext cx="2391109" cy="1667108"/>
          </a:xfrm>
          <a:prstGeom prst="rect">
            <a:avLst/>
          </a:prstGeom>
        </p:spPr>
      </p:pic>
      <p:sp>
        <p:nvSpPr>
          <p:cNvPr id="4" name="Slide Number Placeholder 3"/>
          <p:cNvSpPr>
            <a:spLocks noGrp="1"/>
          </p:cNvSpPr>
          <p:nvPr>
            <p:ph type="sldNum" sz="quarter" idx="12"/>
          </p:nvPr>
        </p:nvSpPr>
        <p:spPr/>
        <p:txBody>
          <a:bodyPr/>
          <a:lstStyle/>
          <a:p>
            <a:fld id="{8E85ADD5-0EBF-478B-BFAD-801BC14EA930}" type="slidenum">
              <a:rPr lang="en-US" smtClean="0"/>
              <a:t>9</a:t>
            </a:fld>
            <a:endParaRPr lang="en-US"/>
          </a:p>
        </p:txBody>
      </p:sp>
    </p:spTree>
    <p:extLst>
      <p:ext uri="{BB962C8B-B14F-4D97-AF65-F5344CB8AC3E}">
        <p14:creationId xmlns:p14="http://schemas.microsoft.com/office/powerpoint/2010/main" val="78808194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24777</TotalTime>
  <Words>473</Words>
  <Application>Microsoft Office PowerPoint</Application>
  <PresentationFormat>Widescreen</PresentationFormat>
  <Paragraphs>122</Paragraphs>
  <Slides>28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vt:lpstr>
      <vt:lpstr>Calibri</vt:lpstr>
      <vt:lpstr>Gisha</vt:lpstr>
      <vt:lpstr>Taamey Frank CLM</vt:lpstr>
      <vt:lpstr>Times New Roman</vt:lpstr>
      <vt:lpstr>Trebuchet MS</vt:lpstr>
      <vt:lpstr>Wingdings</vt:lpstr>
      <vt:lpstr>Wingdings 3</vt:lpstr>
      <vt:lpstr>Facet</vt:lpstr>
      <vt:lpstr>מזל חודש שבט!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מזל חודש שבט!</dc:title>
  <dc:creator>rachelle reingold</dc:creator>
  <cp:lastModifiedBy>rachelle reingold</cp:lastModifiedBy>
  <cp:revision>35</cp:revision>
  <dcterms:created xsi:type="dcterms:W3CDTF">2023-12-17T17:53:15Z</dcterms:created>
  <dcterms:modified xsi:type="dcterms:W3CDTF">2024-01-03T22:50:44Z</dcterms:modified>
</cp:coreProperties>
</file>